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  <p:sldId id="261" r:id="rId3"/>
    <p:sldId id="262" r:id="rId4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 flipV="1">
            <a:off x="308042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4" name="TextBox 3"/>
          <p:cNvSpPr txBox="1"/>
          <p:nvPr/>
        </p:nvSpPr>
        <p:spPr>
          <a:xfrm>
            <a:off x="3396343" y="9231603"/>
            <a:ext cx="2331683" cy="650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907" dirty="0">
                <a:solidFill>
                  <a:schemeClr val="bg1"/>
                </a:solidFill>
                <a:latin typeface="+mj-lt"/>
              </a:rPr>
              <a:t>경기도 성남시 분당구 판교로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723(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분당테크노파크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) B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동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604-2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호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 </a:t>
            </a:r>
          </a:p>
          <a:p>
            <a:pPr algn="r"/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 : 031-709-1061 / FAX : 031-709-1062</a:t>
            </a:r>
          </a:p>
          <a:p>
            <a:pPr algn="r"/>
            <a:endParaRPr lang="en-US" altLang="ko-KR" sz="907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sp>
        <p:nvSpPr>
          <p:cNvPr id="16" name="제목 1">
            <a:extLst>
              <a:ext uri="{FF2B5EF4-FFF2-40B4-BE49-F238E27FC236}">
                <a16:creationId xmlns:a16="http://schemas.microsoft.com/office/drawing/2014/main" id="{1A99EFBC-B063-4FB4-86DF-5B669CF212E3}"/>
              </a:ext>
            </a:extLst>
          </p:cNvPr>
          <p:cNvSpPr txBox="1">
            <a:spLocks/>
          </p:cNvSpPr>
          <p:nvPr/>
        </p:nvSpPr>
        <p:spPr>
          <a:xfrm>
            <a:off x="295480" y="918342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n-ea"/>
                <a:ea typeface="+mn-ea"/>
              </a:rPr>
              <a:t>CPA10</a:t>
            </a:r>
            <a:endParaRPr lang="ko-KR" altLang="en-US" sz="2000" b="1" dirty="0">
              <a:latin typeface="+mn-ea"/>
              <a:ea typeface="+mn-ea"/>
            </a:endParaRPr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8500405C-C869-4F7E-895B-190C1726FD52}"/>
              </a:ext>
            </a:extLst>
          </p:cNvPr>
          <p:cNvSpPr txBox="1">
            <a:spLocks/>
          </p:cNvSpPr>
          <p:nvPr/>
        </p:nvSpPr>
        <p:spPr>
          <a:xfrm>
            <a:off x="296520" y="1239497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52500" lnSpcReduction="200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75" b="1" i="1" dirty="0">
                <a:solidFill>
                  <a:schemeClr val="bg1">
                    <a:lumMod val="65000"/>
                  </a:schemeClr>
                </a:solidFill>
              </a:rPr>
              <a:t>Professional Line Array Speaker System</a:t>
            </a:r>
            <a:endParaRPr lang="ko-KR" altLang="en-US" sz="2475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EEA3FF47-D8BF-4FA5-A93D-5B4F9063BE76}"/>
              </a:ext>
            </a:extLst>
          </p:cNvPr>
          <p:cNvSpPr/>
          <p:nvPr/>
        </p:nvSpPr>
        <p:spPr>
          <a:xfrm>
            <a:off x="308040" y="478489"/>
            <a:ext cx="242072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Compact </a:t>
            </a:r>
            <a:r>
              <a:rPr lang="ko-KR" altLang="en-US" sz="1500" b="1" dirty="0" err="1">
                <a:solidFill>
                  <a:schemeClr val="bg1"/>
                </a:solidFill>
              </a:rPr>
              <a:t>Line</a:t>
            </a:r>
            <a:r>
              <a:rPr lang="ko-KR" altLang="en-US" sz="1500" b="1" dirty="0">
                <a:solidFill>
                  <a:schemeClr val="bg1"/>
                </a:solidFill>
              </a:rPr>
              <a:t> </a:t>
            </a:r>
            <a:r>
              <a:rPr lang="ko-KR" altLang="en-US" sz="1500" b="1" dirty="0" err="1">
                <a:solidFill>
                  <a:schemeClr val="bg1"/>
                </a:solidFill>
              </a:rPr>
              <a:t>Array</a:t>
            </a:r>
            <a:r>
              <a:rPr lang="ko-KR" altLang="en-US" sz="1500" b="1" dirty="0">
                <a:solidFill>
                  <a:schemeClr val="bg1"/>
                </a:solidFill>
              </a:rPr>
              <a:t> Speaker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4305CEAE-E61D-4D2D-94FD-3C05C8CC2E77}"/>
              </a:ext>
            </a:extLst>
          </p:cNvPr>
          <p:cNvSpPr/>
          <p:nvPr/>
        </p:nvSpPr>
        <p:spPr>
          <a:xfrm>
            <a:off x="1" y="9059521"/>
            <a:ext cx="6857999" cy="67251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30" name="제목 1">
            <a:extLst>
              <a:ext uri="{FF2B5EF4-FFF2-40B4-BE49-F238E27FC236}">
                <a16:creationId xmlns:a16="http://schemas.microsoft.com/office/drawing/2014/main" id="{B79BB746-54C0-4160-BF37-54E3CBCC20B7}"/>
              </a:ext>
            </a:extLst>
          </p:cNvPr>
          <p:cNvSpPr txBox="1">
            <a:spLocks/>
          </p:cNvSpPr>
          <p:nvPr/>
        </p:nvSpPr>
        <p:spPr>
          <a:xfrm>
            <a:off x="430480" y="5310071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32" name="제목 1">
            <a:extLst>
              <a:ext uri="{FF2B5EF4-FFF2-40B4-BE49-F238E27FC236}">
                <a16:creationId xmlns:a16="http://schemas.microsoft.com/office/drawing/2014/main" id="{E62EBA55-E614-4E1F-AA06-A2EB37B06BF7}"/>
              </a:ext>
            </a:extLst>
          </p:cNvPr>
          <p:cNvSpPr txBox="1">
            <a:spLocks/>
          </p:cNvSpPr>
          <p:nvPr/>
        </p:nvSpPr>
        <p:spPr>
          <a:xfrm>
            <a:off x="481427" y="4007252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CC2C73F-A91A-4114-9379-0C094A2F03A8}"/>
              </a:ext>
            </a:extLst>
          </p:cNvPr>
          <p:cNvSpPr txBox="1"/>
          <p:nvPr/>
        </p:nvSpPr>
        <p:spPr>
          <a:xfrm>
            <a:off x="514083" y="4176977"/>
            <a:ext cx="5483549" cy="1080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39" lvl="0" indent="-155539" defTabSz="514400">
              <a:lnSpc>
                <a:spcPct val="150000"/>
              </a:lnSpc>
              <a:buFont typeface="Arial"/>
              <a:buChar char="•"/>
              <a:defRPr/>
            </a:pPr>
            <a:r>
              <a:rPr lang="en-US" altLang="ko-KR" sz="1100" dirty="0">
                <a:solidFill>
                  <a:prstClr val="black"/>
                </a:solidFill>
              </a:rPr>
              <a:t>10</a:t>
            </a:r>
            <a:r>
              <a:rPr lang="ko-KR" altLang="en-US" sz="1100" dirty="0">
                <a:solidFill>
                  <a:prstClr val="black"/>
                </a:solidFill>
              </a:rPr>
              <a:t>인치 </a:t>
            </a:r>
            <a:r>
              <a:rPr lang="ko-KR" altLang="en-US" sz="1100" dirty="0" err="1">
                <a:solidFill>
                  <a:prstClr val="black"/>
                </a:solidFill>
              </a:rPr>
              <a:t>우퍼</a:t>
            </a:r>
            <a:r>
              <a:rPr lang="ko-KR" altLang="en-US" sz="1100" dirty="0">
                <a:solidFill>
                  <a:prstClr val="black"/>
                </a:solidFill>
              </a:rPr>
              <a:t> </a:t>
            </a:r>
            <a:r>
              <a:rPr lang="en-US" altLang="ko-KR" sz="1100" dirty="0">
                <a:solidFill>
                  <a:prstClr val="black"/>
                </a:solidFill>
              </a:rPr>
              <a:t>+ </a:t>
            </a:r>
            <a:r>
              <a:rPr lang="ko-KR" altLang="en-US" sz="1100" dirty="0">
                <a:solidFill>
                  <a:prstClr val="black"/>
                </a:solidFill>
              </a:rPr>
              <a:t>트위터 구성의 </a:t>
            </a:r>
            <a:r>
              <a:rPr lang="ko-KR" altLang="en-US" sz="1100" dirty="0" err="1">
                <a:solidFill>
                  <a:prstClr val="black"/>
                </a:solidFill>
              </a:rPr>
              <a:t>코엑시얼</a:t>
            </a:r>
            <a:r>
              <a:rPr lang="ko-KR" altLang="en-US" sz="1100" dirty="0">
                <a:solidFill>
                  <a:prstClr val="black"/>
                </a:solidFill>
              </a:rPr>
              <a:t> 스피커</a:t>
            </a:r>
          </a:p>
          <a:p>
            <a:pPr marL="155539" lvl="0" indent="-155539" defTabSz="514400">
              <a:lnSpc>
                <a:spcPct val="150000"/>
              </a:lnSpc>
              <a:buFont typeface="Arial"/>
              <a:buChar char="•"/>
              <a:defRPr/>
            </a:pPr>
            <a:r>
              <a:rPr lang="ko-KR" altLang="en-US" sz="1100" dirty="0">
                <a:solidFill>
                  <a:prstClr val="black"/>
                </a:solidFill>
              </a:rPr>
              <a:t>정격 출력 </a:t>
            </a:r>
            <a:r>
              <a:rPr lang="en-US" altLang="ko-KR" sz="1100" dirty="0">
                <a:solidFill>
                  <a:prstClr val="black"/>
                </a:solidFill>
              </a:rPr>
              <a:t>LF 350W, HF 100W (</a:t>
            </a:r>
            <a:r>
              <a:rPr lang="ko-KR" altLang="en-US" sz="1100" dirty="0">
                <a:solidFill>
                  <a:prstClr val="black"/>
                </a:solidFill>
              </a:rPr>
              <a:t>피크 </a:t>
            </a:r>
            <a:r>
              <a:rPr lang="en-US" altLang="ko-KR" sz="1100" dirty="0">
                <a:solidFill>
                  <a:prstClr val="black"/>
                </a:solidFill>
              </a:rPr>
              <a:t>LF 1400W, HF 400W)</a:t>
            </a:r>
          </a:p>
          <a:p>
            <a:pPr marL="155539" lvl="0" indent="-155539" defTabSz="514400">
              <a:lnSpc>
                <a:spcPct val="150000"/>
              </a:lnSpc>
              <a:buFont typeface="Arial"/>
              <a:buChar char="•"/>
              <a:defRPr/>
            </a:pPr>
            <a:r>
              <a:rPr lang="ko-KR" altLang="en-US" sz="1100" dirty="0">
                <a:solidFill>
                  <a:prstClr val="black"/>
                </a:solidFill>
              </a:rPr>
              <a:t>넓은 주파수 응답</a:t>
            </a:r>
            <a:r>
              <a:rPr lang="en-US" altLang="ko-KR" sz="1100" dirty="0">
                <a:solidFill>
                  <a:prstClr val="black"/>
                </a:solidFill>
              </a:rPr>
              <a:t>(80Hz~18kHz)</a:t>
            </a:r>
            <a:r>
              <a:rPr lang="ko-KR" altLang="en-US" sz="1100" dirty="0">
                <a:solidFill>
                  <a:prstClr val="black"/>
                </a:solidFill>
              </a:rPr>
              <a:t>과 높은 </a:t>
            </a:r>
            <a:r>
              <a:rPr lang="ko-KR" altLang="en-US" sz="1100" dirty="0" err="1">
                <a:solidFill>
                  <a:prstClr val="black"/>
                </a:solidFill>
              </a:rPr>
              <a:t>음압</a:t>
            </a:r>
            <a:r>
              <a:rPr lang="en-US" altLang="ko-KR" sz="1100" dirty="0">
                <a:solidFill>
                  <a:prstClr val="black"/>
                </a:solidFill>
              </a:rPr>
              <a:t>(SPL </a:t>
            </a:r>
            <a:r>
              <a:rPr lang="ko-KR" altLang="en-US" sz="1100" dirty="0">
                <a:solidFill>
                  <a:prstClr val="black"/>
                </a:solidFill>
              </a:rPr>
              <a:t>최대 </a:t>
            </a:r>
            <a:r>
              <a:rPr lang="en-US" altLang="ko-KR" sz="1100" dirty="0">
                <a:solidFill>
                  <a:prstClr val="black"/>
                </a:solidFill>
              </a:rPr>
              <a:t>123dB) </a:t>
            </a:r>
            <a:r>
              <a:rPr lang="ko-KR" altLang="en-US" sz="1100" dirty="0">
                <a:solidFill>
                  <a:prstClr val="black"/>
                </a:solidFill>
              </a:rPr>
              <a:t>제공</a:t>
            </a:r>
          </a:p>
          <a:p>
            <a:pPr marL="155539" lvl="0" indent="-155539" defTabSz="514400">
              <a:lnSpc>
                <a:spcPct val="150000"/>
              </a:lnSpc>
              <a:buFont typeface="Arial"/>
              <a:buChar char="•"/>
              <a:defRPr/>
            </a:pPr>
            <a:r>
              <a:rPr lang="ko-KR" altLang="en-US" sz="1100" dirty="0">
                <a:solidFill>
                  <a:prstClr val="black"/>
                </a:solidFill>
              </a:rPr>
              <a:t>콤팩트한 사이즈</a:t>
            </a:r>
            <a:r>
              <a:rPr lang="en-US" altLang="ko-KR" sz="1100" dirty="0">
                <a:solidFill>
                  <a:prstClr val="black"/>
                </a:solidFill>
              </a:rPr>
              <a:t>(15kg)</a:t>
            </a:r>
            <a:r>
              <a:rPr lang="ko-KR" altLang="en-US" sz="1100" dirty="0">
                <a:solidFill>
                  <a:prstClr val="black"/>
                </a:solidFill>
              </a:rPr>
              <a:t>로 휴대성과 설치 용이</a:t>
            </a:r>
          </a:p>
        </p:txBody>
      </p:sp>
      <p:graphicFrame>
        <p:nvGraphicFramePr>
          <p:cNvPr id="34" name="표 33">
            <a:extLst>
              <a:ext uri="{FF2B5EF4-FFF2-40B4-BE49-F238E27FC236}">
                <a16:creationId xmlns:a16="http://schemas.microsoft.com/office/drawing/2014/main" id="{768EF35F-CD37-4268-B4DD-AEE40159EB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282336"/>
              </p:ext>
            </p:extLst>
          </p:nvPr>
        </p:nvGraphicFramePr>
        <p:xfrm>
          <a:off x="494304" y="5578733"/>
          <a:ext cx="5674675" cy="311353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76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8054">
                  <a:extLst>
                    <a:ext uri="{9D8B030D-6E8A-4147-A177-3AD203B41FA5}">
                      <a16:colId xmlns:a16="http://schemas.microsoft.com/office/drawing/2014/main" val="860353961"/>
                    </a:ext>
                  </a:extLst>
                </a:gridCol>
              </a:tblGrid>
              <a:tr h="222395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dirty="0">
                          <a:solidFill>
                            <a:srgbClr val="FFFFFF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항목</a:t>
                      </a:r>
                      <a:endParaRPr lang="en-US" sz="1100" b="1" dirty="0">
                        <a:solidFill>
                          <a:srgbClr val="FFFFFF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dirty="0">
                          <a:solidFill>
                            <a:srgbClr val="FFFFFF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세부내용</a:t>
                      </a:r>
                      <a:endParaRPr lang="en-US" sz="1100" b="1" dirty="0">
                        <a:solidFill>
                          <a:srgbClr val="FFFFFF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395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 dirty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System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2-WAY FULL RANGE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674886551"/>
                  </a:ext>
                </a:extLst>
              </a:tr>
              <a:tr h="222395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Rated Power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LF: 350W, HF: 100W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352709863"/>
                  </a:ext>
                </a:extLst>
              </a:tr>
              <a:tr h="222395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Peak Power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 dirty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LF: 1400W, HF: 400W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683636614"/>
                  </a:ext>
                </a:extLst>
              </a:tr>
              <a:tr h="222395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Nominal Impedance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l-GR" sz="1100" b="0" dirty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16Ω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395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Frequency Response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80Hz – 18kHz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395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Sensitivity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LF: 98dB, HF: 113dB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395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Maximum SPL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LF: 123dB, HF: 133dB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395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Coverage Angle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100 × 10° (H×V)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395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Woofer Unit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altLang="ko-KR" sz="1100" b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1 × 10″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395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Tweeter Unit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altLang="ko-KR" sz="1100" b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1 × 3″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395"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0">
                          <a:effectLst/>
                          <a:latin typeface="Arial" panose="020B0604020202020204" pitchFamily="34" charset="0"/>
                        </a:rPr>
                        <a:t>Input Connection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0">
                          <a:effectLst/>
                          <a:latin typeface="Arial" panose="020B0604020202020204" pitchFamily="34" charset="0"/>
                        </a:rPr>
                        <a:t>2 × NL4 LF: ±2 HF: ±1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2395">
                <a:tc>
                  <a:txBody>
                    <a:bodyPr/>
                    <a:lstStyle/>
                    <a:p>
                      <a:pPr rtl="0" fontAlgn="b"/>
                      <a:r>
                        <a:rPr lang="pt-BR" sz="1100" b="0" dirty="0">
                          <a:effectLst/>
                          <a:latin typeface="Arial" panose="020B0604020202020204" pitchFamily="34" charset="0"/>
                        </a:rPr>
                        <a:t>Dimensions (W×H×D)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0" dirty="0">
                          <a:effectLst/>
                          <a:latin typeface="Arial" panose="020B0604020202020204" pitchFamily="34" charset="0"/>
                        </a:rPr>
                        <a:t>349 × 308× 332mm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2395"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0">
                          <a:effectLst/>
                          <a:latin typeface="Arial" panose="020B0604020202020204" pitchFamily="34" charset="0"/>
                        </a:rPr>
                        <a:t>Net Weight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0" dirty="0">
                          <a:effectLst/>
                          <a:latin typeface="Arial" panose="020B0604020202020204" pitchFamily="34" charset="0"/>
                        </a:rPr>
                        <a:t>15kg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9" name="그림 18">
            <a:extLst>
              <a:ext uri="{FF2B5EF4-FFF2-40B4-BE49-F238E27FC236}">
                <a16:creationId xmlns:a16="http://schemas.microsoft.com/office/drawing/2014/main" id="{56B7308C-6CE4-4696-A693-7C5C6E707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33" y="9073270"/>
            <a:ext cx="646598" cy="536020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27C6609C-7E68-A7B4-8A76-F96E1962FB17}"/>
              </a:ext>
            </a:extLst>
          </p:cNvPr>
          <p:cNvSpPr txBox="1"/>
          <p:nvPr/>
        </p:nvSpPr>
        <p:spPr>
          <a:xfrm>
            <a:off x="3519445" y="9311128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1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28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742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655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569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48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397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31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  <p:pic>
        <p:nvPicPr>
          <p:cNvPr id="5" name="그림 4" descr="전자 기기, 정보기기, 전자제품, 스마트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03353C3-80F9-4817-122B-79BA7BB83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267" y="2811221"/>
            <a:ext cx="1729376" cy="1280894"/>
          </a:xfrm>
          <a:prstGeom prst="rect">
            <a:avLst/>
          </a:prstGeom>
        </p:spPr>
      </p:pic>
      <p:pic>
        <p:nvPicPr>
          <p:cNvPr id="7" name="그림 6" descr="헤드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5663BDC-F57D-C222-DECB-85FC9EE0D5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933" y="1573720"/>
            <a:ext cx="1150577" cy="1082742"/>
          </a:xfrm>
          <a:prstGeom prst="rect">
            <a:avLst/>
          </a:prstGeom>
        </p:spPr>
      </p:pic>
      <p:pic>
        <p:nvPicPr>
          <p:cNvPr id="9" name="그림 8" descr="전자제품, 전자 기기, 오디오 장비, 라우드스피커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6F1E90E-401D-7B3D-5B78-34980F2348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7276" y="2128637"/>
            <a:ext cx="2111724" cy="149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 flipV="1">
            <a:off x="308042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4" name="TextBox 3"/>
          <p:cNvSpPr txBox="1"/>
          <p:nvPr/>
        </p:nvSpPr>
        <p:spPr>
          <a:xfrm>
            <a:off x="3396343" y="9231603"/>
            <a:ext cx="2331683" cy="650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907" dirty="0">
                <a:solidFill>
                  <a:schemeClr val="bg1"/>
                </a:solidFill>
                <a:latin typeface="+mj-lt"/>
              </a:rPr>
              <a:t>경기도 성남시 분당구 판교로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723(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분당테크노파크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) B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동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604-2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호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 </a:t>
            </a:r>
          </a:p>
          <a:p>
            <a:pPr algn="r"/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 : 031-709-1061 / FAX : 031-709-1062</a:t>
            </a:r>
          </a:p>
          <a:p>
            <a:pPr algn="r"/>
            <a:endParaRPr lang="en-US" altLang="ko-KR" sz="907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sp>
        <p:nvSpPr>
          <p:cNvPr id="16" name="제목 1">
            <a:extLst>
              <a:ext uri="{FF2B5EF4-FFF2-40B4-BE49-F238E27FC236}">
                <a16:creationId xmlns:a16="http://schemas.microsoft.com/office/drawing/2014/main" id="{1A99EFBC-B063-4FB4-86DF-5B669CF212E3}"/>
              </a:ext>
            </a:extLst>
          </p:cNvPr>
          <p:cNvSpPr txBox="1">
            <a:spLocks/>
          </p:cNvSpPr>
          <p:nvPr/>
        </p:nvSpPr>
        <p:spPr>
          <a:xfrm>
            <a:off x="295480" y="918342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n-ea"/>
                <a:ea typeface="+mn-ea"/>
              </a:rPr>
              <a:t>CPA18SA</a:t>
            </a:r>
            <a:endParaRPr lang="ko-KR" altLang="en-US" sz="2000" b="1" dirty="0">
              <a:latin typeface="+mn-ea"/>
              <a:ea typeface="+mn-ea"/>
            </a:endParaRPr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8500405C-C869-4F7E-895B-190C1726FD52}"/>
              </a:ext>
            </a:extLst>
          </p:cNvPr>
          <p:cNvSpPr txBox="1">
            <a:spLocks/>
          </p:cNvSpPr>
          <p:nvPr/>
        </p:nvSpPr>
        <p:spPr>
          <a:xfrm>
            <a:off x="296520" y="1239497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52500" lnSpcReduction="200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75" b="1" i="1" dirty="0">
                <a:solidFill>
                  <a:schemeClr val="bg1">
                    <a:lumMod val="65000"/>
                  </a:schemeClr>
                </a:solidFill>
              </a:rPr>
              <a:t>Professional Line Array Speaker System</a:t>
            </a:r>
            <a:endParaRPr lang="ko-KR" altLang="en-US" sz="2475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EEA3FF47-D8BF-4FA5-A93D-5B4F9063BE76}"/>
              </a:ext>
            </a:extLst>
          </p:cNvPr>
          <p:cNvSpPr/>
          <p:nvPr/>
        </p:nvSpPr>
        <p:spPr>
          <a:xfrm>
            <a:off x="308040" y="478489"/>
            <a:ext cx="242072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Compact </a:t>
            </a:r>
            <a:r>
              <a:rPr lang="ko-KR" altLang="en-US" sz="1500" b="1" dirty="0" err="1">
                <a:solidFill>
                  <a:schemeClr val="bg1"/>
                </a:solidFill>
              </a:rPr>
              <a:t>Line</a:t>
            </a:r>
            <a:r>
              <a:rPr lang="ko-KR" altLang="en-US" sz="1500" b="1" dirty="0">
                <a:solidFill>
                  <a:schemeClr val="bg1"/>
                </a:solidFill>
              </a:rPr>
              <a:t> </a:t>
            </a:r>
            <a:r>
              <a:rPr lang="ko-KR" altLang="en-US" sz="1500" b="1" dirty="0" err="1">
                <a:solidFill>
                  <a:schemeClr val="bg1"/>
                </a:solidFill>
              </a:rPr>
              <a:t>Array</a:t>
            </a:r>
            <a:r>
              <a:rPr lang="ko-KR" altLang="en-US" sz="1500" b="1" dirty="0">
                <a:solidFill>
                  <a:schemeClr val="bg1"/>
                </a:solidFill>
              </a:rPr>
              <a:t> Speaker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4305CEAE-E61D-4D2D-94FD-3C05C8CC2E77}"/>
              </a:ext>
            </a:extLst>
          </p:cNvPr>
          <p:cNvSpPr/>
          <p:nvPr/>
        </p:nvSpPr>
        <p:spPr>
          <a:xfrm>
            <a:off x="1" y="9059521"/>
            <a:ext cx="6857999" cy="67251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30" name="제목 1">
            <a:extLst>
              <a:ext uri="{FF2B5EF4-FFF2-40B4-BE49-F238E27FC236}">
                <a16:creationId xmlns:a16="http://schemas.microsoft.com/office/drawing/2014/main" id="{B79BB746-54C0-4160-BF37-54E3CBCC20B7}"/>
              </a:ext>
            </a:extLst>
          </p:cNvPr>
          <p:cNvSpPr txBox="1">
            <a:spLocks/>
          </p:cNvSpPr>
          <p:nvPr/>
        </p:nvSpPr>
        <p:spPr>
          <a:xfrm>
            <a:off x="430480" y="5479795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32" name="제목 1">
            <a:extLst>
              <a:ext uri="{FF2B5EF4-FFF2-40B4-BE49-F238E27FC236}">
                <a16:creationId xmlns:a16="http://schemas.microsoft.com/office/drawing/2014/main" id="{E62EBA55-E614-4E1F-AA06-A2EB37B06BF7}"/>
              </a:ext>
            </a:extLst>
          </p:cNvPr>
          <p:cNvSpPr txBox="1">
            <a:spLocks/>
          </p:cNvSpPr>
          <p:nvPr/>
        </p:nvSpPr>
        <p:spPr>
          <a:xfrm>
            <a:off x="481427" y="4358038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CC2C73F-A91A-4114-9379-0C094A2F03A8}"/>
              </a:ext>
            </a:extLst>
          </p:cNvPr>
          <p:cNvSpPr txBox="1"/>
          <p:nvPr/>
        </p:nvSpPr>
        <p:spPr>
          <a:xfrm>
            <a:off x="514083" y="4527763"/>
            <a:ext cx="548354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39" lvl="0" indent="-155539" defTabSz="514400">
              <a:buClr>
                <a:prstClr val="black"/>
              </a:buClr>
              <a:buFont typeface="Arial"/>
              <a:buChar char="•"/>
              <a:defRPr/>
            </a:pPr>
            <a:r>
              <a:rPr lang="en-US" altLang="ko-KR" sz="1100" dirty="0">
                <a:solidFill>
                  <a:prstClr val="black"/>
                </a:solidFill>
              </a:rPr>
              <a:t>18</a:t>
            </a:r>
            <a:r>
              <a:rPr lang="ko-KR" altLang="en-US" sz="1100" dirty="0">
                <a:solidFill>
                  <a:prstClr val="black"/>
                </a:solidFill>
              </a:rPr>
              <a:t>인치 </a:t>
            </a:r>
            <a:r>
              <a:rPr lang="ko-KR" altLang="en-US" sz="1100" dirty="0" err="1">
                <a:solidFill>
                  <a:prstClr val="black"/>
                </a:solidFill>
              </a:rPr>
              <a:t>우퍼</a:t>
            </a:r>
            <a:r>
              <a:rPr lang="ko-KR" altLang="en-US" sz="1100" dirty="0">
                <a:solidFill>
                  <a:prstClr val="black"/>
                </a:solidFill>
              </a:rPr>
              <a:t> 탑재된 액티브 </a:t>
            </a:r>
            <a:r>
              <a:rPr lang="ko-KR" altLang="en-US" sz="1100" dirty="0" err="1">
                <a:solidFill>
                  <a:prstClr val="black"/>
                </a:solidFill>
              </a:rPr>
              <a:t>서브우퍼로</a:t>
            </a:r>
            <a:r>
              <a:rPr lang="ko-KR" altLang="en-US" sz="1100" dirty="0">
                <a:solidFill>
                  <a:prstClr val="black"/>
                </a:solidFill>
              </a:rPr>
              <a:t> </a:t>
            </a:r>
            <a:r>
              <a:rPr lang="en-US" altLang="ko-KR" sz="1100" dirty="0">
                <a:solidFill>
                  <a:prstClr val="black"/>
                </a:solidFill>
              </a:rPr>
              <a:t>CPA10, CPA18S</a:t>
            </a:r>
            <a:r>
              <a:rPr lang="ko-KR" altLang="en-US" sz="1100" dirty="0">
                <a:solidFill>
                  <a:prstClr val="black"/>
                </a:solidFill>
              </a:rPr>
              <a:t>에 앰프 지원</a:t>
            </a:r>
          </a:p>
          <a:p>
            <a:pPr marL="155539" lvl="0" indent="-155539" defTabSz="514400">
              <a:buClr>
                <a:prstClr val="black"/>
              </a:buClr>
              <a:buFont typeface="Arial"/>
              <a:buChar char="•"/>
              <a:defRPr/>
            </a:pPr>
            <a:r>
              <a:rPr lang="en-US" altLang="ko-KR" sz="1100" dirty="0">
                <a:solidFill>
                  <a:prstClr val="black"/>
                </a:solidFill>
              </a:rPr>
              <a:t>Class D Tri-Amp </a:t>
            </a:r>
            <a:r>
              <a:rPr lang="ko-KR" altLang="en-US" sz="1100" dirty="0">
                <a:solidFill>
                  <a:prstClr val="black"/>
                </a:solidFill>
              </a:rPr>
              <a:t>앰프 내장 </a:t>
            </a:r>
            <a:r>
              <a:rPr lang="en-US" altLang="ko-KR" sz="1100" dirty="0">
                <a:solidFill>
                  <a:prstClr val="black"/>
                </a:solidFill>
              </a:rPr>
              <a:t>(1200W + 1200W + 1200W)</a:t>
            </a:r>
          </a:p>
          <a:p>
            <a:pPr marL="155539" lvl="0" indent="-155539" defTabSz="514400">
              <a:buClr>
                <a:prstClr val="black"/>
              </a:buClr>
              <a:buFont typeface="Arial"/>
              <a:buChar char="•"/>
              <a:defRPr/>
            </a:pPr>
            <a:r>
              <a:rPr lang="ko-KR" altLang="en-US" sz="1100" dirty="0">
                <a:solidFill>
                  <a:prstClr val="black"/>
                </a:solidFill>
              </a:rPr>
              <a:t>주파수 응답 </a:t>
            </a:r>
            <a:r>
              <a:rPr lang="en-US" altLang="ko-KR" sz="1100" dirty="0">
                <a:solidFill>
                  <a:prstClr val="black"/>
                </a:solidFill>
              </a:rPr>
              <a:t>34Hz~250Hz, </a:t>
            </a:r>
            <a:r>
              <a:rPr lang="ko-KR" altLang="en-US" sz="1100" dirty="0">
                <a:solidFill>
                  <a:prstClr val="black"/>
                </a:solidFill>
              </a:rPr>
              <a:t>최대 </a:t>
            </a:r>
            <a:r>
              <a:rPr lang="ko-KR" altLang="en-US" sz="1100" dirty="0" err="1">
                <a:solidFill>
                  <a:prstClr val="black"/>
                </a:solidFill>
              </a:rPr>
              <a:t>음압</a:t>
            </a:r>
            <a:r>
              <a:rPr lang="ko-KR" altLang="en-US" sz="1100" dirty="0">
                <a:solidFill>
                  <a:prstClr val="black"/>
                </a:solidFill>
              </a:rPr>
              <a:t> </a:t>
            </a:r>
            <a:r>
              <a:rPr lang="en-US" altLang="ko-KR" sz="1100" dirty="0">
                <a:solidFill>
                  <a:prstClr val="black"/>
                </a:solidFill>
              </a:rPr>
              <a:t>126dB</a:t>
            </a:r>
          </a:p>
          <a:p>
            <a:pPr marL="155539" lvl="0" indent="-155539" defTabSz="514400">
              <a:buClr>
                <a:prstClr val="black"/>
              </a:buClr>
              <a:buFont typeface="Arial"/>
              <a:buChar char="•"/>
              <a:defRPr/>
            </a:pPr>
            <a:r>
              <a:rPr lang="en-US" altLang="ko-KR" sz="1100" dirty="0">
                <a:solidFill>
                  <a:prstClr val="black"/>
                </a:solidFill>
              </a:rPr>
              <a:t>DSP </a:t>
            </a:r>
            <a:r>
              <a:rPr lang="ko-KR" altLang="en-US" sz="1100" dirty="0">
                <a:solidFill>
                  <a:prstClr val="black"/>
                </a:solidFill>
              </a:rPr>
              <a:t>내장 </a:t>
            </a:r>
            <a:r>
              <a:rPr lang="en-US" altLang="ko-KR" sz="1100" dirty="0">
                <a:solidFill>
                  <a:prstClr val="black"/>
                </a:solidFill>
              </a:rPr>
              <a:t>(PC </a:t>
            </a:r>
            <a:r>
              <a:rPr lang="ko-KR" altLang="en-US" sz="1100" dirty="0">
                <a:solidFill>
                  <a:prstClr val="black"/>
                </a:solidFill>
              </a:rPr>
              <a:t>컨트롤 프로그램 제공</a:t>
            </a:r>
            <a:r>
              <a:rPr lang="en-US" altLang="ko-KR" sz="1100" dirty="0">
                <a:solidFill>
                  <a:prstClr val="black"/>
                </a:solidFill>
              </a:rPr>
              <a:t>)</a:t>
            </a:r>
          </a:p>
          <a:p>
            <a:pPr marL="155539" lvl="0" indent="-155539" defTabSz="514400">
              <a:buClr>
                <a:prstClr val="black"/>
              </a:buClr>
              <a:buFont typeface="Arial"/>
              <a:buChar char="•"/>
              <a:defRPr/>
            </a:pPr>
            <a:r>
              <a:rPr lang="ko-KR" altLang="en-US" sz="1100" dirty="0">
                <a:solidFill>
                  <a:prstClr val="black"/>
                </a:solidFill>
              </a:rPr>
              <a:t>채널 </a:t>
            </a:r>
            <a:r>
              <a:rPr lang="en-US" altLang="ko-KR" sz="1100" dirty="0">
                <a:solidFill>
                  <a:prstClr val="black"/>
                </a:solidFill>
              </a:rPr>
              <a:t>A/B </a:t>
            </a:r>
            <a:r>
              <a:rPr lang="ko-KR" altLang="en-US" sz="1100" dirty="0">
                <a:solidFill>
                  <a:prstClr val="black"/>
                </a:solidFill>
              </a:rPr>
              <a:t>개별 볼륨 조절 가능</a:t>
            </a:r>
          </a:p>
        </p:txBody>
      </p:sp>
      <p:graphicFrame>
        <p:nvGraphicFramePr>
          <p:cNvPr id="34" name="표 33">
            <a:extLst>
              <a:ext uri="{FF2B5EF4-FFF2-40B4-BE49-F238E27FC236}">
                <a16:creationId xmlns:a16="http://schemas.microsoft.com/office/drawing/2014/main" id="{768EF35F-CD37-4268-B4DD-AEE40159EB1A}"/>
              </a:ext>
            </a:extLst>
          </p:cNvPr>
          <p:cNvGraphicFramePr>
            <a:graphicFrameLocks noGrp="1"/>
          </p:cNvGraphicFramePr>
          <p:nvPr/>
        </p:nvGraphicFramePr>
        <p:xfrm>
          <a:off x="494304" y="5748458"/>
          <a:ext cx="5674675" cy="3117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76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8054">
                  <a:extLst>
                    <a:ext uri="{9D8B030D-6E8A-4147-A177-3AD203B41FA5}">
                      <a16:colId xmlns:a16="http://schemas.microsoft.com/office/drawing/2014/main" val="860353961"/>
                    </a:ext>
                  </a:extLst>
                </a:gridCol>
              </a:tblGrid>
              <a:tr h="207856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dirty="0">
                          <a:solidFill>
                            <a:srgbClr val="FFFFFF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항목</a:t>
                      </a:r>
                      <a:endParaRPr lang="en-US" sz="1100" b="1" dirty="0">
                        <a:solidFill>
                          <a:srgbClr val="FFFFFF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dirty="0">
                          <a:solidFill>
                            <a:srgbClr val="FFFFFF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세부내용</a:t>
                      </a:r>
                      <a:endParaRPr lang="en-US" sz="1100" b="1" dirty="0">
                        <a:solidFill>
                          <a:srgbClr val="FFFFFF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856">
                <a:tc>
                  <a:txBody>
                    <a:bodyPr/>
                    <a:lstStyle/>
                    <a:p>
                      <a:pPr rtl="0" fontAlgn="ctr"/>
                      <a:r>
                        <a:rPr lang="en-US" sz="1000" b="0" dirty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System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000" b="0" dirty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ACTIVE SUBWOOFER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674886551"/>
                  </a:ext>
                </a:extLst>
              </a:tr>
              <a:tr h="207856">
                <a:tc>
                  <a:txBody>
                    <a:bodyPr/>
                    <a:lstStyle/>
                    <a:p>
                      <a:pPr rtl="0" fontAlgn="ctr"/>
                      <a:r>
                        <a:rPr lang="en-US" sz="1000" b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Rated Power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000" b="0" dirty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800W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791049859"/>
                  </a:ext>
                </a:extLst>
              </a:tr>
              <a:tr h="207856">
                <a:tc>
                  <a:txBody>
                    <a:bodyPr/>
                    <a:lstStyle/>
                    <a:p>
                      <a:pPr rtl="0" fontAlgn="ctr"/>
                      <a:r>
                        <a:rPr lang="en-US" sz="1000" b="0" dirty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Peak Power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000" b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3200W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2910577886"/>
                  </a:ext>
                </a:extLst>
              </a:tr>
              <a:tr h="207856">
                <a:tc>
                  <a:txBody>
                    <a:bodyPr/>
                    <a:lstStyle/>
                    <a:p>
                      <a:pPr rtl="0" fontAlgn="ctr"/>
                      <a:r>
                        <a:rPr lang="en-US" sz="1000" b="0" dirty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Amp Power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000" b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1200W + 1200W + 1200W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352709863"/>
                  </a:ext>
                </a:extLst>
              </a:tr>
              <a:tr h="207856">
                <a:tc>
                  <a:txBody>
                    <a:bodyPr/>
                    <a:lstStyle/>
                    <a:p>
                      <a:pPr rtl="0" fontAlgn="ctr"/>
                      <a:r>
                        <a:rPr lang="en-US" sz="1000" b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Nominal Impedance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l-GR" sz="1000" b="0" dirty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8Ω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683636614"/>
                  </a:ext>
                </a:extLst>
              </a:tr>
              <a:tr h="207856">
                <a:tc>
                  <a:txBody>
                    <a:bodyPr/>
                    <a:lstStyle/>
                    <a:p>
                      <a:pPr rtl="0" fontAlgn="ctr"/>
                      <a:r>
                        <a:rPr lang="en-US" sz="1000" b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Frequency Response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000" b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34Hz – 250Hz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856">
                <a:tc>
                  <a:txBody>
                    <a:bodyPr/>
                    <a:lstStyle/>
                    <a:p>
                      <a:pPr rtl="0" fontAlgn="ctr"/>
                      <a:r>
                        <a:rPr lang="en-US" sz="1000" b="0" dirty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Sensitivity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000" b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97dB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856">
                <a:tc>
                  <a:txBody>
                    <a:bodyPr/>
                    <a:lstStyle/>
                    <a:p>
                      <a:pPr rtl="0" fontAlgn="ctr"/>
                      <a:r>
                        <a:rPr lang="en-US" sz="1000" b="0" dirty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Maximum SPL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000" b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126dB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856">
                <a:tc>
                  <a:txBody>
                    <a:bodyPr/>
                    <a:lstStyle/>
                    <a:p>
                      <a:pPr rtl="0" fontAlgn="ctr"/>
                      <a:r>
                        <a:rPr lang="en-US" sz="1000" b="0" dirty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Coverage Angle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000" b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360° (Omni)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856">
                <a:tc>
                  <a:txBody>
                    <a:bodyPr/>
                    <a:lstStyle/>
                    <a:p>
                      <a:pPr rtl="0" fontAlgn="ctr"/>
                      <a:r>
                        <a:rPr lang="en-US" sz="1000" b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Woofer Unit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altLang="ko-KR" sz="1000" b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1 × 18″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856"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b="0" dirty="0">
                          <a:effectLst/>
                          <a:latin typeface="Arial" panose="020B0604020202020204" pitchFamily="34" charset="0"/>
                        </a:rPr>
                        <a:t>Input Connection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b="0" dirty="0">
                          <a:effectLst/>
                          <a:latin typeface="Arial" panose="020B0604020202020204" pitchFamily="34" charset="0"/>
                        </a:rPr>
                        <a:t>2 × NL4 LF: ±1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7856"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b="0" dirty="0">
                          <a:effectLst/>
                          <a:latin typeface="Arial" panose="020B0604020202020204" pitchFamily="34" charset="0"/>
                        </a:rPr>
                        <a:t>Operating Voltage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b="0">
                          <a:effectLst/>
                          <a:latin typeface="Arial" panose="020B0604020202020204" pitchFamily="34" charset="0"/>
                        </a:rPr>
                        <a:t>AC 220V 50/60Hz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856">
                <a:tc>
                  <a:txBody>
                    <a:bodyPr/>
                    <a:lstStyle/>
                    <a:p>
                      <a:pPr rtl="0" fontAlgn="b"/>
                      <a:r>
                        <a:rPr lang="pt-BR" sz="1000" b="0" dirty="0">
                          <a:effectLst/>
                          <a:latin typeface="Arial" panose="020B0604020202020204" pitchFamily="34" charset="0"/>
                        </a:rPr>
                        <a:t>Dimensions (W×H×D)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b="0" dirty="0">
                          <a:effectLst/>
                          <a:latin typeface="Arial" panose="020B0604020202020204" pitchFamily="34" charset="0"/>
                        </a:rPr>
                        <a:t>530 × 660 × 700mm 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7856"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b="0" dirty="0">
                          <a:effectLst/>
                          <a:latin typeface="Arial" panose="020B0604020202020204" pitchFamily="34" charset="0"/>
                        </a:rPr>
                        <a:t>Net Weight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b="0" dirty="0">
                          <a:effectLst/>
                          <a:latin typeface="Arial" panose="020B0604020202020204" pitchFamily="34" charset="0"/>
                        </a:rPr>
                        <a:t>56kg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9" name="그림 18">
            <a:extLst>
              <a:ext uri="{FF2B5EF4-FFF2-40B4-BE49-F238E27FC236}">
                <a16:creationId xmlns:a16="http://schemas.microsoft.com/office/drawing/2014/main" id="{56B7308C-6CE4-4696-A693-7C5C6E707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33" y="9073270"/>
            <a:ext cx="646598" cy="536020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27C6609C-7E68-A7B4-8A76-F96E1962FB17}"/>
              </a:ext>
            </a:extLst>
          </p:cNvPr>
          <p:cNvSpPr txBox="1"/>
          <p:nvPr/>
        </p:nvSpPr>
        <p:spPr>
          <a:xfrm>
            <a:off x="3519445" y="9311128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1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28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742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655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569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48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397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31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  <p:pic>
        <p:nvPicPr>
          <p:cNvPr id="21" name="그림 20" descr="전자제품, 전자 기기, 울림통, 오디오 장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93ADC54-229B-690F-E405-77BDF111B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773" y="1842910"/>
            <a:ext cx="2273672" cy="2420888"/>
          </a:xfrm>
          <a:prstGeom prst="rect">
            <a:avLst/>
          </a:prstGeom>
        </p:spPr>
      </p:pic>
      <p:pic>
        <p:nvPicPr>
          <p:cNvPr id="25" name="그림 24" descr="전자제품, 전자 기기, 기계, 텍스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7F033E1-4023-8002-B141-2B35A730A2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9479" y="1920888"/>
            <a:ext cx="1932748" cy="232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28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 flipV="1">
            <a:off x="308042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4" name="TextBox 3"/>
          <p:cNvSpPr txBox="1"/>
          <p:nvPr/>
        </p:nvSpPr>
        <p:spPr>
          <a:xfrm>
            <a:off x="3396343" y="9231603"/>
            <a:ext cx="2331683" cy="650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907" dirty="0">
                <a:solidFill>
                  <a:schemeClr val="bg1"/>
                </a:solidFill>
                <a:latin typeface="+mj-lt"/>
              </a:rPr>
              <a:t>경기도 성남시 분당구 판교로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723(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분당테크노파크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) B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동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604-2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호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 </a:t>
            </a:r>
          </a:p>
          <a:p>
            <a:pPr algn="r"/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 : 031-709-1061 / FAX : 031-709-1062</a:t>
            </a:r>
          </a:p>
          <a:p>
            <a:pPr algn="r"/>
            <a:endParaRPr lang="en-US" altLang="ko-KR" sz="907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sp>
        <p:nvSpPr>
          <p:cNvPr id="16" name="제목 1">
            <a:extLst>
              <a:ext uri="{FF2B5EF4-FFF2-40B4-BE49-F238E27FC236}">
                <a16:creationId xmlns:a16="http://schemas.microsoft.com/office/drawing/2014/main" id="{1A99EFBC-B063-4FB4-86DF-5B669CF212E3}"/>
              </a:ext>
            </a:extLst>
          </p:cNvPr>
          <p:cNvSpPr txBox="1">
            <a:spLocks/>
          </p:cNvSpPr>
          <p:nvPr/>
        </p:nvSpPr>
        <p:spPr>
          <a:xfrm>
            <a:off x="295480" y="918342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n-ea"/>
                <a:ea typeface="+mn-ea"/>
              </a:rPr>
              <a:t>CPA18S</a:t>
            </a:r>
            <a:endParaRPr lang="ko-KR" altLang="en-US" sz="2000" b="1" dirty="0">
              <a:latin typeface="+mn-ea"/>
              <a:ea typeface="+mn-ea"/>
            </a:endParaRPr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8500405C-C869-4F7E-895B-190C1726FD52}"/>
              </a:ext>
            </a:extLst>
          </p:cNvPr>
          <p:cNvSpPr txBox="1">
            <a:spLocks/>
          </p:cNvSpPr>
          <p:nvPr/>
        </p:nvSpPr>
        <p:spPr>
          <a:xfrm>
            <a:off x="296520" y="1239497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52500" lnSpcReduction="200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75" b="1" i="1" dirty="0">
                <a:solidFill>
                  <a:schemeClr val="bg1">
                    <a:lumMod val="65000"/>
                  </a:schemeClr>
                </a:solidFill>
              </a:rPr>
              <a:t>Professional Line Array Speaker System</a:t>
            </a:r>
            <a:endParaRPr lang="ko-KR" altLang="en-US" sz="2475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EEA3FF47-D8BF-4FA5-A93D-5B4F9063BE76}"/>
              </a:ext>
            </a:extLst>
          </p:cNvPr>
          <p:cNvSpPr/>
          <p:nvPr/>
        </p:nvSpPr>
        <p:spPr>
          <a:xfrm>
            <a:off x="308040" y="478489"/>
            <a:ext cx="242072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Compact </a:t>
            </a:r>
            <a:r>
              <a:rPr lang="ko-KR" altLang="en-US" sz="1500" b="1" dirty="0" err="1">
                <a:solidFill>
                  <a:schemeClr val="bg1"/>
                </a:solidFill>
              </a:rPr>
              <a:t>Line</a:t>
            </a:r>
            <a:r>
              <a:rPr lang="ko-KR" altLang="en-US" sz="1500" b="1" dirty="0">
                <a:solidFill>
                  <a:schemeClr val="bg1"/>
                </a:solidFill>
              </a:rPr>
              <a:t> </a:t>
            </a:r>
            <a:r>
              <a:rPr lang="ko-KR" altLang="en-US" sz="1500" b="1" dirty="0" err="1">
                <a:solidFill>
                  <a:schemeClr val="bg1"/>
                </a:solidFill>
              </a:rPr>
              <a:t>Array</a:t>
            </a:r>
            <a:r>
              <a:rPr lang="ko-KR" altLang="en-US" sz="1500" b="1" dirty="0">
                <a:solidFill>
                  <a:schemeClr val="bg1"/>
                </a:solidFill>
              </a:rPr>
              <a:t> Speaker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4305CEAE-E61D-4D2D-94FD-3C05C8CC2E77}"/>
              </a:ext>
            </a:extLst>
          </p:cNvPr>
          <p:cNvSpPr/>
          <p:nvPr/>
        </p:nvSpPr>
        <p:spPr>
          <a:xfrm>
            <a:off x="1" y="9059521"/>
            <a:ext cx="6857999" cy="67251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30" name="제목 1">
            <a:extLst>
              <a:ext uri="{FF2B5EF4-FFF2-40B4-BE49-F238E27FC236}">
                <a16:creationId xmlns:a16="http://schemas.microsoft.com/office/drawing/2014/main" id="{B79BB746-54C0-4160-BF37-54E3CBCC20B7}"/>
              </a:ext>
            </a:extLst>
          </p:cNvPr>
          <p:cNvSpPr txBox="1">
            <a:spLocks/>
          </p:cNvSpPr>
          <p:nvPr/>
        </p:nvSpPr>
        <p:spPr>
          <a:xfrm>
            <a:off x="430480" y="5479795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32" name="제목 1">
            <a:extLst>
              <a:ext uri="{FF2B5EF4-FFF2-40B4-BE49-F238E27FC236}">
                <a16:creationId xmlns:a16="http://schemas.microsoft.com/office/drawing/2014/main" id="{E62EBA55-E614-4E1F-AA06-A2EB37B06BF7}"/>
              </a:ext>
            </a:extLst>
          </p:cNvPr>
          <p:cNvSpPr txBox="1">
            <a:spLocks/>
          </p:cNvSpPr>
          <p:nvPr/>
        </p:nvSpPr>
        <p:spPr>
          <a:xfrm>
            <a:off x="481427" y="4358038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CC2C73F-A91A-4114-9379-0C094A2F03A8}"/>
              </a:ext>
            </a:extLst>
          </p:cNvPr>
          <p:cNvSpPr txBox="1"/>
          <p:nvPr/>
        </p:nvSpPr>
        <p:spPr>
          <a:xfrm>
            <a:off x="514083" y="4527763"/>
            <a:ext cx="548354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39" lvl="0" indent="-155539" defTabSz="514400">
              <a:buClr>
                <a:prstClr val="black"/>
              </a:buClr>
              <a:buFont typeface="Arial"/>
              <a:buChar char="•"/>
              <a:defRPr/>
            </a:pPr>
            <a:r>
              <a:rPr lang="en-US" altLang="ko-KR" sz="1100" dirty="0">
                <a:solidFill>
                  <a:prstClr val="black"/>
                </a:solidFill>
              </a:rPr>
              <a:t>18</a:t>
            </a:r>
            <a:r>
              <a:rPr lang="ko-KR" altLang="en-US" sz="1100" dirty="0">
                <a:solidFill>
                  <a:prstClr val="black"/>
                </a:solidFill>
              </a:rPr>
              <a:t>인치 </a:t>
            </a:r>
            <a:r>
              <a:rPr lang="ko-KR" altLang="en-US" sz="1100" dirty="0" err="1">
                <a:solidFill>
                  <a:prstClr val="black"/>
                </a:solidFill>
              </a:rPr>
              <a:t>우퍼</a:t>
            </a:r>
            <a:r>
              <a:rPr lang="ko-KR" altLang="en-US" sz="1100" dirty="0">
                <a:solidFill>
                  <a:prstClr val="black"/>
                </a:solidFill>
              </a:rPr>
              <a:t> 탑재된 패시브 </a:t>
            </a:r>
            <a:r>
              <a:rPr lang="ko-KR" altLang="en-US" sz="1100" dirty="0" err="1">
                <a:solidFill>
                  <a:prstClr val="black"/>
                </a:solidFill>
              </a:rPr>
              <a:t>서브우퍼</a:t>
            </a:r>
            <a:endParaRPr lang="ko-KR" altLang="en-US" sz="1100" dirty="0">
              <a:solidFill>
                <a:prstClr val="black"/>
              </a:solidFill>
            </a:endParaRPr>
          </a:p>
          <a:p>
            <a:pPr marL="155539" lvl="0" indent="-155539" defTabSz="514400">
              <a:buClr>
                <a:prstClr val="black"/>
              </a:buClr>
              <a:buFont typeface="Arial"/>
              <a:buChar char="•"/>
              <a:defRPr/>
            </a:pPr>
            <a:r>
              <a:rPr lang="en-US" altLang="ko-KR" sz="1100" dirty="0">
                <a:solidFill>
                  <a:prstClr val="black"/>
                </a:solidFill>
              </a:rPr>
              <a:t>CPA18SA</a:t>
            </a:r>
            <a:r>
              <a:rPr lang="ko-KR" altLang="en-US" sz="1100" dirty="0">
                <a:solidFill>
                  <a:prstClr val="black"/>
                </a:solidFill>
              </a:rPr>
              <a:t>의 앰프로 구동</a:t>
            </a:r>
          </a:p>
          <a:p>
            <a:pPr marL="155539" lvl="0" indent="-155539" defTabSz="514400">
              <a:buClr>
                <a:prstClr val="black"/>
              </a:buClr>
              <a:buFont typeface="Arial"/>
              <a:buChar char="•"/>
              <a:defRPr/>
            </a:pPr>
            <a:r>
              <a:rPr lang="ko-KR" altLang="en-US" sz="1100" dirty="0">
                <a:solidFill>
                  <a:prstClr val="black"/>
                </a:solidFill>
              </a:rPr>
              <a:t>정격 </a:t>
            </a:r>
            <a:r>
              <a:rPr lang="en-US" altLang="ko-KR" sz="1100" dirty="0">
                <a:solidFill>
                  <a:prstClr val="black"/>
                </a:solidFill>
              </a:rPr>
              <a:t>800W, </a:t>
            </a:r>
            <a:r>
              <a:rPr lang="ko-KR" altLang="en-US" sz="1100" dirty="0">
                <a:solidFill>
                  <a:prstClr val="black"/>
                </a:solidFill>
              </a:rPr>
              <a:t>피크 </a:t>
            </a:r>
            <a:r>
              <a:rPr lang="en-US" altLang="ko-KR" sz="1100" dirty="0">
                <a:solidFill>
                  <a:prstClr val="black"/>
                </a:solidFill>
              </a:rPr>
              <a:t>3200W </a:t>
            </a:r>
            <a:r>
              <a:rPr lang="ko-KR" altLang="en-US" sz="1100" dirty="0">
                <a:solidFill>
                  <a:prstClr val="black"/>
                </a:solidFill>
              </a:rPr>
              <a:t>출력</a:t>
            </a:r>
          </a:p>
          <a:p>
            <a:pPr marL="155539" lvl="0" indent="-155539" defTabSz="514400">
              <a:buClr>
                <a:prstClr val="black"/>
              </a:buClr>
              <a:buFont typeface="Arial"/>
              <a:buChar char="•"/>
              <a:defRPr/>
            </a:pPr>
            <a:r>
              <a:rPr lang="ko-KR" altLang="en-US" sz="1100" dirty="0">
                <a:solidFill>
                  <a:prstClr val="black"/>
                </a:solidFill>
              </a:rPr>
              <a:t>주파수 응답 </a:t>
            </a:r>
            <a:r>
              <a:rPr lang="en-US" altLang="ko-KR" sz="1100" dirty="0">
                <a:solidFill>
                  <a:prstClr val="black"/>
                </a:solidFill>
              </a:rPr>
              <a:t>34Hz~250Hz, </a:t>
            </a:r>
            <a:r>
              <a:rPr lang="ko-KR" altLang="en-US" sz="1100" dirty="0">
                <a:solidFill>
                  <a:prstClr val="black"/>
                </a:solidFill>
              </a:rPr>
              <a:t>최대 </a:t>
            </a:r>
            <a:r>
              <a:rPr lang="ko-KR" altLang="en-US" sz="1100" dirty="0" err="1">
                <a:solidFill>
                  <a:prstClr val="black"/>
                </a:solidFill>
              </a:rPr>
              <a:t>음압</a:t>
            </a:r>
            <a:r>
              <a:rPr lang="ko-KR" altLang="en-US" sz="1100" dirty="0">
                <a:solidFill>
                  <a:prstClr val="black"/>
                </a:solidFill>
              </a:rPr>
              <a:t> </a:t>
            </a:r>
            <a:r>
              <a:rPr lang="en-US" altLang="ko-KR" sz="1100" dirty="0">
                <a:solidFill>
                  <a:prstClr val="black"/>
                </a:solidFill>
              </a:rPr>
              <a:t>126dB</a:t>
            </a:r>
            <a:r>
              <a:rPr lang="ko-KR" altLang="en-US" sz="1100" dirty="0">
                <a:solidFill>
                  <a:prstClr val="black"/>
                </a:solidFill>
              </a:rPr>
              <a:t>로 저음 강화</a:t>
            </a:r>
          </a:p>
          <a:p>
            <a:pPr marL="155539" lvl="0" indent="-155539" defTabSz="514400">
              <a:buClr>
                <a:prstClr val="black"/>
              </a:buClr>
              <a:buFont typeface="Arial"/>
              <a:buChar char="•"/>
              <a:defRPr/>
            </a:pPr>
            <a:r>
              <a:rPr lang="ko-KR" altLang="en-US" sz="1100" dirty="0">
                <a:solidFill>
                  <a:prstClr val="black"/>
                </a:solidFill>
              </a:rPr>
              <a:t>무게 </a:t>
            </a:r>
            <a:r>
              <a:rPr lang="en-US" altLang="ko-KR" sz="1100" dirty="0">
                <a:solidFill>
                  <a:prstClr val="black"/>
                </a:solidFill>
              </a:rPr>
              <a:t>50kg, </a:t>
            </a:r>
            <a:r>
              <a:rPr lang="ko-KR" altLang="en-US" sz="1100" dirty="0">
                <a:solidFill>
                  <a:prstClr val="black"/>
                </a:solidFill>
              </a:rPr>
              <a:t>대형 공연 및 고출력 세팅에 적합</a:t>
            </a:r>
          </a:p>
        </p:txBody>
      </p:sp>
      <p:graphicFrame>
        <p:nvGraphicFramePr>
          <p:cNvPr id="34" name="표 33">
            <a:extLst>
              <a:ext uri="{FF2B5EF4-FFF2-40B4-BE49-F238E27FC236}">
                <a16:creationId xmlns:a16="http://schemas.microsoft.com/office/drawing/2014/main" id="{768EF35F-CD37-4268-B4DD-AEE40159EB1A}"/>
              </a:ext>
            </a:extLst>
          </p:cNvPr>
          <p:cNvGraphicFramePr>
            <a:graphicFrameLocks noGrp="1"/>
          </p:cNvGraphicFramePr>
          <p:nvPr/>
        </p:nvGraphicFramePr>
        <p:xfrm>
          <a:off x="494304" y="5748457"/>
          <a:ext cx="5674675" cy="312802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76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8054">
                  <a:extLst>
                    <a:ext uri="{9D8B030D-6E8A-4147-A177-3AD203B41FA5}">
                      <a16:colId xmlns:a16="http://schemas.microsoft.com/office/drawing/2014/main" val="860353961"/>
                    </a:ext>
                  </a:extLst>
                </a:gridCol>
              </a:tblGrid>
              <a:tr h="240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dirty="0">
                          <a:solidFill>
                            <a:srgbClr val="FFFFFF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항목</a:t>
                      </a:r>
                      <a:endParaRPr lang="en-US" sz="1100" b="1" dirty="0">
                        <a:solidFill>
                          <a:srgbClr val="FFFFFF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dirty="0">
                          <a:solidFill>
                            <a:srgbClr val="FFFFFF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세부내용</a:t>
                      </a:r>
                      <a:endParaRPr lang="en-US" sz="1100" b="1" dirty="0">
                        <a:solidFill>
                          <a:srgbClr val="FFFFFF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617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 dirty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System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 dirty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PASSIVE SUBWOOFER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674886551"/>
                  </a:ext>
                </a:extLst>
              </a:tr>
              <a:tr h="240617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Rated Power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800W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352709863"/>
                  </a:ext>
                </a:extLst>
              </a:tr>
              <a:tr h="240617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 dirty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Peak Power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3200W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683636614"/>
                  </a:ext>
                </a:extLst>
              </a:tr>
              <a:tr h="240617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Nominal Impedance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l-GR" sz="1100" b="0" dirty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8Ω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617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Frequency Response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34Hz – 250Hz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617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 dirty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Sensitivity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 dirty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97dB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617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Maximum SPL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126dB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617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 dirty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Coverage Angle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 dirty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360° (Omni)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617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Woofer Unit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altLang="ko-KR" sz="1100" b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1 × 18″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617"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0">
                          <a:effectLst/>
                          <a:latin typeface="Arial" panose="020B0604020202020204" pitchFamily="34" charset="0"/>
                        </a:rPr>
                        <a:t>Input Connection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0" dirty="0">
                          <a:effectLst/>
                          <a:latin typeface="Arial" panose="020B0604020202020204" pitchFamily="34" charset="0"/>
                        </a:rPr>
                        <a:t>2 × NL4 LF: ±1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617">
                <a:tc>
                  <a:txBody>
                    <a:bodyPr/>
                    <a:lstStyle/>
                    <a:p>
                      <a:pPr rtl="0" fontAlgn="b"/>
                      <a:r>
                        <a:rPr lang="pt-BR" sz="1100" b="0" dirty="0">
                          <a:effectLst/>
                          <a:latin typeface="Arial" panose="020B0604020202020204" pitchFamily="34" charset="0"/>
                        </a:rPr>
                        <a:t>Dimensions (W×H×D)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0" dirty="0">
                          <a:effectLst/>
                          <a:latin typeface="Arial" panose="020B0604020202020204" pitchFamily="34" charset="0"/>
                        </a:rPr>
                        <a:t>530 × 660 × 700mm 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617"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0" dirty="0">
                          <a:effectLst/>
                          <a:latin typeface="Arial" panose="020B0604020202020204" pitchFamily="34" charset="0"/>
                        </a:rPr>
                        <a:t>Net Weight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0" dirty="0">
                          <a:effectLst/>
                          <a:latin typeface="Arial" panose="020B0604020202020204" pitchFamily="34" charset="0"/>
                        </a:rPr>
                        <a:t>50kg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9" name="그림 18">
            <a:extLst>
              <a:ext uri="{FF2B5EF4-FFF2-40B4-BE49-F238E27FC236}">
                <a16:creationId xmlns:a16="http://schemas.microsoft.com/office/drawing/2014/main" id="{56B7308C-6CE4-4696-A693-7C5C6E707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33" y="9073270"/>
            <a:ext cx="646598" cy="536020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27C6609C-7E68-A7B4-8A76-F96E1962FB17}"/>
              </a:ext>
            </a:extLst>
          </p:cNvPr>
          <p:cNvSpPr txBox="1"/>
          <p:nvPr/>
        </p:nvSpPr>
        <p:spPr>
          <a:xfrm>
            <a:off x="3519445" y="9311128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1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28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742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655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569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48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397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31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  <p:pic>
        <p:nvPicPr>
          <p:cNvPr id="13" name="그림 12" descr="흑백, 모노크롬, 모니터, 블랙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C7F369D-058C-1893-DC4D-6AC6B3945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6749" y="1871097"/>
            <a:ext cx="1904372" cy="2286033"/>
          </a:xfrm>
          <a:prstGeom prst="rect">
            <a:avLst/>
          </a:prstGeom>
        </p:spPr>
      </p:pic>
      <p:pic>
        <p:nvPicPr>
          <p:cNvPr id="21" name="그림 20" descr="전자제품, 전자 기기, 울림통, 오디오 장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93ADC54-229B-690F-E405-77BDF111B8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5773" y="1842910"/>
            <a:ext cx="2273672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973</TotalTime>
  <Words>510</Words>
  <Application>Microsoft Office PowerPoint</Application>
  <PresentationFormat>A4 용지(210x297mm)</PresentationFormat>
  <Paragraphs>128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8" baseType="lpstr">
      <vt:lpstr>Malgun Gothic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118</cp:revision>
  <cp:lastPrinted>2020-11-13T07:15:08Z</cp:lastPrinted>
  <dcterms:created xsi:type="dcterms:W3CDTF">2020-09-29T01:50:16Z</dcterms:created>
  <dcterms:modified xsi:type="dcterms:W3CDTF">2025-12-12T02:08:12Z</dcterms:modified>
</cp:coreProperties>
</file>