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04" r:id="rId1"/>
  </p:sldMasterIdLst>
  <p:sldIdLst>
    <p:sldId id="260" r:id="rId2"/>
  </p:sldIdLst>
  <p:sldSz cx="6858000" cy="9906000" type="A4"/>
  <p:notesSz cx="7099300" cy="10234613"/>
  <p:defaultTextStyle>
    <a:defPPr>
      <a:defRPr lang="en-US"/>
    </a:defPPr>
    <a:lvl1pPr marL="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1pPr>
    <a:lvl2pPr marL="41991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2pPr>
    <a:lvl3pPr marL="839828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3pPr>
    <a:lvl4pPr marL="1259742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4pPr>
    <a:lvl5pPr marL="1679655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5pPr>
    <a:lvl6pPr marL="2099569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6pPr>
    <a:lvl7pPr marL="2519483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7pPr>
    <a:lvl8pPr marL="2939397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8pPr>
    <a:lvl9pPr marL="3359310" algn="l" defTabSz="419913" rtl="0" eaLnBrk="1" latinLnBrk="0" hangingPunct="1">
      <a:defRPr sz="16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C1F23"/>
    <a:srgbClr val="DCDCDC"/>
    <a:srgbClr val="0D10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5AB1C69-6EDB-4FF4-983F-18BD219EF322}" styleName="보통 스타일 2 - 강조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7" d="100"/>
          <a:sy n="77" d="100"/>
        </p:scale>
        <p:origin x="3132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02212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69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94417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 userDrawn="1"/>
        </p:nvSpPr>
        <p:spPr>
          <a:xfrm>
            <a:off x="471490" y="9181395"/>
            <a:ext cx="2892138" cy="51116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14777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ko-KR" altLang="en-US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1361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1361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</a:p>
          <a:p>
            <a:endParaRPr lang="ko-KR" altLang="en-US" sz="1361" dirty="0">
              <a:solidFill>
                <a:schemeClr val="bg1"/>
              </a:solidFill>
              <a:latin typeface="+mj-lt"/>
            </a:endParaRPr>
          </a:p>
        </p:txBody>
      </p:sp>
      <p:pic>
        <p:nvPicPr>
          <p:cNvPr id="14" name="그림 1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4079" y="-5631"/>
            <a:ext cx="6858000" cy="9911633"/>
          </a:xfrm>
          <a:prstGeom prst="rect">
            <a:avLst/>
          </a:prstGeom>
        </p:spPr>
      </p:pic>
      <p:sp>
        <p:nvSpPr>
          <p:cNvPr id="15" name="TextBox 14"/>
          <p:cNvSpPr txBox="1"/>
          <p:nvPr userDrawn="1"/>
        </p:nvSpPr>
        <p:spPr>
          <a:xfrm>
            <a:off x="3997532" y="9364769"/>
            <a:ext cx="2321469" cy="5530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서울시 동작구 상도로 </a:t>
            </a:r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17 </a:t>
            </a:r>
            <a:r>
              <a:rPr lang="ko-KR" altLang="en-US" sz="998" b="0" i="0" kern="120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동화빌딩</a:t>
            </a:r>
            <a:endParaRPr lang="en-US" altLang="ko-KR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  <a:p>
            <a:r>
              <a:rPr lang="en-US" altLang="ko-KR" sz="998" b="0" i="0" kern="1200" dirty="0">
                <a:solidFill>
                  <a:schemeClr val="bg1"/>
                </a:solidFill>
                <a:effectLst/>
                <a:latin typeface="+mj-lt"/>
                <a:ea typeface="+mn-ea"/>
                <a:cs typeface="+mn-cs"/>
              </a:rPr>
              <a:t>TEL : 02-825-0300 FAX: 02-825-1141</a:t>
            </a:r>
          </a:p>
          <a:p>
            <a:endParaRPr lang="ko-KR" altLang="en-US" sz="998" b="0" i="0" kern="1200" dirty="0">
              <a:solidFill>
                <a:schemeClr val="bg1"/>
              </a:solidFill>
              <a:effectLst/>
              <a:latin typeface="+mj-lt"/>
              <a:ea typeface="+mn-ea"/>
              <a:cs typeface="+mn-cs"/>
            </a:endParaRPr>
          </a:p>
        </p:txBody>
      </p:sp>
      <p:pic>
        <p:nvPicPr>
          <p:cNvPr id="17" name="그림 1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8351" y="9086912"/>
            <a:ext cx="1527298" cy="2367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8528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08412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1957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12588-04B1-427B-82EE-E8DB90309F08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0288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32453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96854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1652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464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2/21/2025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63772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5" r:id="rId1"/>
    <p:sldLayoutId id="2147483706" r:id="rId2"/>
    <p:sldLayoutId id="2147483707" r:id="rId3"/>
    <p:sldLayoutId id="2147483708" r:id="rId4"/>
    <p:sldLayoutId id="2147483709" r:id="rId5"/>
    <p:sldLayoutId id="2147483710" r:id="rId6"/>
    <p:sldLayoutId id="2147483711" r:id="rId7"/>
    <p:sldLayoutId id="2147483712" r:id="rId8"/>
    <p:sldLayoutId id="2147483713" r:id="rId9"/>
    <p:sldLayoutId id="2147483714" r:id="rId10"/>
    <p:sldLayoutId id="2147483715" r:id="rId11"/>
    <p:sldLayoutId id="2147483693" r:id="rId12"/>
  </p:sldLayoutIdLst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>
            <a:extLst>
              <a:ext uri="{FF2B5EF4-FFF2-40B4-BE49-F238E27FC236}">
                <a16:creationId xmlns:a16="http://schemas.microsoft.com/office/drawing/2014/main" id="{C96BA8E6-27D4-42D6-A7F9-5786DD13E5C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635" y="-683345"/>
            <a:ext cx="5777778" cy="4680000"/>
          </a:xfrm>
          <a:prstGeom prst="rect">
            <a:avLst/>
          </a:prstGeom>
        </p:spPr>
      </p:pic>
      <p:sp>
        <p:nvSpPr>
          <p:cNvPr id="11" name="직사각형 10"/>
          <p:cNvSpPr/>
          <p:nvPr/>
        </p:nvSpPr>
        <p:spPr>
          <a:xfrm flipV="1">
            <a:off x="295480" y="828073"/>
            <a:ext cx="6312088" cy="62294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10" name="제목 1"/>
          <p:cNvSpPr txBox="1">
            <a:spLocks/>
          </p:cNvSpPr>
          <p:nvPr/>
        </p:nvSpPr>
        <p:spPr>
          <a:xfrm>
            <a:off x="295480" y="918342"/>
            <a:ext cx="2447720" cy="339449"/>
          </a:xfrm>
          <a:prstGeom prst="rect">
            <a:avLst/>
          </a:prstGeom>
        </p:spPr>
        <p:txBody>
          <a:bodyPr vert="horz" lIns="82953" tIns="41476" rIns="82953" bIns="41476" rtlCol="0" anchor="t">
            <a:noAutofit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2000" b="1" dirty="0">
                <a:latin typeface="+mj-ea"/>
              </a:rPr>
              <a:t>DA-206</a:t>
            </a:r>
            <a:endParaRPr lang="ko-KR" altLang="en-US" sz="2000" b="1" dirty="0">
              <a:latin typeface="+mj-ea"/>
            </a:endParaRPr>
          </a:p>
        </p:txBody>
      </p:sp>
      <p:sp>
        <p:nvSpPr>
          <p:cNvPr id="23" name="제목 1"/>
          <p:cNvSpPr txBox="1">
            <a:spLocks/>
          </p:cNvSpPr>
          <p:nvPr/>
        </p:nvSpPr>
        <p:spPr>
          <a:xfrm>
            <a:off x="296521" y="1218231"/>
            <a:ext cx="2975505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300" b="1" i="1" dirty="0">
                <a:solidFill>
                  <a:schemeClr val="bg1">
                    <a:lumMod val="65000"/>
                  </a:schemeClr>
                </a:solidFill>
              </a:rPr>
              <a:t>Professional Digital Power Amp System</a:t>
            </a:r>
            <a:endParaRPr lang="ko-KR" altLang="en-US" sz="1300" b="1" i="1" dirty="0">
              <a:solidFill>
                <a:schemeClr val="bg1">
                  <a:lumMod val="65000"/>
                </a:schemeClr>
              </a:solidFill>
            </a:endParaRPr>
          </a:p>
        </p:txBody>
      </p:sp>
      <p:sp>
        <p:nvSpPr>
          <p:cNvPr id="28" name="직사각형 27"/>
          <p:cNvSpPr/>
          <p:nvPr/>
        </p:nvSpPr>
        <p:spPr>
          <a:xfrm>
            <a:off x="295480" y="470583"/>
            <a:ext cx="6312088" cy="357490"/>
          </a:xfrm>
          <a:prstGeom prst="rect">
            <a:avLst/>
          </a:prstGeom>
          <a:solidFill>
            <a:srgbClr val="0D104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sp>
        <p:nvSpPr>
          <p:cNvPr id="29" name="직사각형 28"/>
          <p:cNvSpPr/>
          <p:nvPr/>
        </p:nvSpPr>
        <p:spPr>
          <a:xfrm>
            <a:off x="308042" y="478489"/>
            <a:ext cx="1114279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sz="1500" b="1" dirty="0">
                <a:solidFill>
                  <a:schemeClr val="bg1"/>
                </a:solidFill>
              </a:rPr>
              <a:t>Power Amp</a:t>
            </a:r>
            <a:endParaRPr lang="ko-KR" altLang="en-US" sz="1500" b="1" dirty="0">
              <a:solidFill>
                <a:schemeClr val="bg1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" y="9195977"/>
            <a:ext cx="6857999" cy="536061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500"/>
          </a:p>
        </p:txBody>
      </p:sp>
      <p:pic>
        <p:nvPicPr>
          <p:cNvPr id="8" name="그림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83864" y="9173970"/>
            <a:ext cx="646598" cy="536020"/>
          </a:xfrm>
          <a:prstGeom prst="rect">
            <a:avLst/>
          </a:prstGeom>
        </p:spPr>
      </p:pic>
      <p:pic>
        <p:nvPicPr>
          <p:cNvPr id="3" name="그림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643" y="1104858"/>
            <a:ext cx="1244803" cy="228704"/>
          </a:xfrm>
          <a:prstGeom prst="rect">
            <a:avLst/>
          </a:prstGeom>
        </p:spPr>
      </p:pic>
      <p:sp>
        <p:nvSpPr>
          <p:cNvPr id="16" name="TextBox 15"/>
          <p:cNvSpPr txBox="1"/>
          <p:nvPr/>
        </p:nvSpPr>
        <p:spPr>
          <a:xfrm>
            <a:off x="481426" y="3417114"/>
            <a:ext cx="6126142" cy="1265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차세대 기술인 </a:t>
            </a:r>
            <a:r>
              <a:rPr lang="en-US" altLang="ko-KR" sz="1089" dirty="0">
                <a:solidFill>
                  <a:prstClr val="black"/>
                </a:solidFill>
              </a:rPr>
              <a:t>UDM(Unipolar Pulse Density Modulation) </a:t>
            </a:r>
            <a:r>
              <a:rPr lang="ko-KR" altLang="en-US" sz="1089" dirty="0">
                <a:solidFill>
                  <a:prstClr val="black"/>
                </a:solidFill>
              </a:rPr>
              <a:t>방식을 적용하여  전력을 최소로 소비하는 동시에 우수한 음질을 안정적으로 출력하는 효율성을 자랑하는 디지털 파워 앰프입니다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en-US" altLang="ko-KR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랙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en-US" altLang="ko-KR" sz="1089" dirty="0">
                <a:solidFill>
                  <a:prstClr val="black"/>
                </a:solidFill>
              </a:rPr>
              <a:t>1U </a:t>
            </a:r>
            <a:r>
              <a:rPr lang="ko-KR" altLang="en-US" sz="1089" dirty="0">
                <a:solidFill>
                  <a:prstClr val="black"/>
                </a:solidFill>
              </a:rPr>
              <a:t>사이즈의 가볍고 견고하며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직관적인 컨트롤 </a:t>
            </a:r>
            <a:r>
              <a:rPr lang="ko-KR" altLang="en-US" sz="1089" dirty="0" err="1">
                <a:solidFill>
                  <a:prstClr val="black"/>
                </a:solidFill>
              </a:rPr>
              <a:t>노브를</a:t>
            </a:r>
            <a:r>
              <a:rPr lang="ko-KR" altLang="en-US" sz="1089" dirty="0">
                <a:solidFill>
                  <a:prstClr val="black"/>
                </a:solidFill>
              </a:rPr>
              <a:t> 탑재하여 사용자 이용이 용이합니다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높은 </a:t>
            </a:r>
            <a:r>
              <a:rPr lang="ko-KR" altLang="en-US" sz="1089" dirty="0" err="1">
                <a:solidFill>
                  <a:prstClr val="black"/>
                </a:solidFill>
              </a:rPr>
              <a:t>댐핑</a:t>
            </a:r>
            <a:r>
              <a:rPr lang="ko-KR" altLang="en-US" sz="1089" dirty="0">
                <a:solidFill>
                  <a:prstClr val="black"/>
                </a:solidFill>
              </a:rPr>
              <a:t> </a:t>
            </a:r>
            <a:r>
              <a:rPr lang="ko-KR" altLang="en-US" sz="1089" dirty="0" err="1">
                <a:solidFill>
                  <a:prstClr val="black"/>
                </a:solidFill>
              </a:rPr>
              <a:t>팩터와</a:t>
            </a:r>
            <a:r>
              <a:rPr lang="ko-KR" altLang="en-US" sz="1089" dirty="0">
                <a:solidFill>
                  <a:prstClr val="black"/>
                </a:solidFill>
              </a:rPr>
              <a:t> 낮은 </a:t>
            </a:r>
            <a:r>
              <a:rPr lang="ko-KR" altLang="en-US" sz="1089" dirty="0" err="1">
                <a:solidFill>
                  <a:prstClr val="black"/>
                </a:solidFill>
              </a:rPr>
              <a:t>왜곡률로</a:t>
            </a:r>
            <a:r>
              <a:rPr lang="ko-KR" altLang="en-US" sz="1089" dirty="0">
                <a:solidFill>
                  <a:prstClr val="black"/>
                </a:solidFill>
              </a:rPr>
              <a:t> 평탄한 소리 출력합니다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소리 증폭 시 위상이 반전되는 것을 제어하여 깔끔한 음질을 출력합니다</a:t>
            </a:r>
            <a:r>
              <a:rPr lang="en-US" altLang="ko-KR" sz="1089" dirty="0">
                <a:solidFill>
                  <a:prstClr val="black"/>
                </a:solidFill>
              </a:rPr>
              <a:t>. 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내부 과열을 막기위한 팬과 에어 쿨링 시스템 </a:t>
            </a:r>
            <a:r>
              <a:rPr lang="ko-KR" altLang="en-US" sz="1089" dirty="0" err="1">
                <a:solidFill>
                  <a:prstClr val="black"/>
                </a:solidFill>
              </a:rPr>
              <a:t>탑재되어있습니다</a:t>
            </a:r>
            <a:r>
              <a:rPr lang="en-US" altLang="ko-KR" sz="1089" dirty="0">
                <a:solidFill>
                  <a:prstClr val="black"/>
                </a:solidFill>
              </a:rPr>
              <a:t>..</a:t>
            </a:r>
          </a:p>
          <a:p>
            <a:pPr marL="155540" indent="-155540" defTabSz="514403" fontAlgn="ctr" latinLnBrk="1">
              <a:buFont typeface="Arial" panose="020B0604020202020204" pitchFamily="34" charset="0"/>
              <a:buChar char="•"/>
            </a:pPr>
            <a:r>
              <a:rPr lang="ko-KR" altLang="en-US" sz="1089" dirty="0">
                <a:solidFill>
                  <a:prstClr val="black"/>
                </a:solidFill>
              </a:rPr>
              <a:t>사용자에 환경에 따른 </a:t>
            </a:r>
            <a:r>
              <a:rPr lang="ko-KR" altLang="en-US" sz="1089" dirty="0" err="1">
                <a:solidFill>
                  <a:prstClr val="black"/>
                </a:solidFill>
              </a:rPr>
              <a:t>브릿지</a:t>
            </a:r>
            <a:r>
              <a:rPr lang="ko-KR" altLang="en-US" sz="1089" dirty="0">
                <a:solidFill>
                  <a:prstClr val="black"/>
                </a:solidFill>
              </a:rPr>
              <a:t>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>
                <a:solidFill>
                  <a:prstClr val="black"/>
                </a:solidFill>
              </a:rPr>
              <a:t>스테레오 모드</a:t>
            </a:r>
            <a:r>
              <a:rPr lang="en-US" altLang="ko-KR" sz="1089" dirty="0">
                <a:solidFill>
                  <a:prstClr val="black"/>
                </a:solidFill>
              </a:rPr>
              <a:t>, </a:t>
            </a:r>
            <a:r>
              <a:rPr lang="ko-KR" altLang="en-US" sz="1089" dirty="0" err="1">
                <a:solidFill>
                  <a:prstClr val="black"/>
                </a:solidFill>
              </a:rPr>
              <a:t>패러럴</a:t>
            </a:r>
            <a:r>
              <a:rPr lang="ko-KR" altLang="en-US" sz="1089" dirty="0">
                <a:solidFill>
                  <a:prstClr val="black"/>
                </a:solidFill>
              </a:rPr>
              <a:t> 모드 사용 가능합니다</a:t>
            </a:r>
            <a:r>
              <a:rPr lang="en-US" altLang="ko-KR" sz="1089" dirty="0">
                <a:solidFill>
                  <a:prstClr val="black"/>
                </a:solidFill>
              </a:rPr>
              <a:t>.</a:t>
            </a:r>
          </a:p>
        </p:txBody>
      </p:sp>
      <p:sp>
        <p:nvSpPr>
          <p:cNvPr id="17" name="제목 1"/>
          <p:cNvSpPr txBox="1">
            <a:spLocks/>
          </p:cNvSpPr>
          <p:nvPr/>
        </p:nvSpPr>
        <p:spPr>
          <a:xfrm>
            <a:off x="430479" y="3181897"/>
            <a:ext cx="144075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FEATURE</a:t>
            </a:r>
            <a:endParaRPr lang="ko-KR" altLang="en-US" sz="1542" b="1" i="1" dirty="0"/>
          </a:p>
        </p:txBody>
      </p:sp>
      <p:sp>
        <p:nvSpPr>
          <p:cNvPr id="19" name="제목 1"/>
          <p:cNvSpPr txBox="1">
            <a:spLocks/>
          </p:cNvSpPr>
          <p:nvPr/>
        </p:nvSpPr>
        <p:spPr>
          <a:xfrm>
            <a:off x="430481" y="4794396"/>
            <a:ext cx="1847968" cy="339449"/>
          </a:xfrm>
          <a:prstGeom prst="rect">
            <a:avLst/>
          </a:prstGeom>
        </p:spPr>
        <p:txBody>
          <a:bodyPr vert="horz" lIns="82953" tIns="41476" rIns="82953" bIns="41476" rtlCol="0" anchor="t">
            <a:normAutofit fontScale="97500"/>
          </a:bodyPr>
          <a:lstStyle>
            <a:lvl1pPr algn="l" defTabSz="567019" rtl="0" eaLnBrk="1" latinLnBrk="1" hangingPunct="1">
              <a:lnSpc>
                <a:spcPct val="90000"/>
              </a:lnSpc>
              <a:spcBef>
                <a:spcPct val="0"/>
              </a:spcBef>
              <a:buNone/>
              <a:defRPr sz="2728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z="1542" b="1" i="1" dirty="0"/>
              <a:t>SPECIFICATION</a:t>
            </a:r>
            <a:endParaRPr lang="ko-KR" altLang="en-US" sz="1542" b="1" i="1" dirty="0"/>
          </a:p>
        </p:txBody>
      </p:sp>
      <p:graphicFrame>
        <p:nvGraphicFramePr>
          <p:cNvPr id="20" name="표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067646"/>
              </p:ext>
            </p:extLst>
          </p:nvPr>
        </p:nvGraphicFramePr>
        <p:xfrm>
          <a:off x="481428" y="5096290"/>
          <a:ext cx="5806638" cy="3704847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0686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3799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04017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항목</a:t>
                      </a:r>
                    </a:p>
                  </a:txBody>
                  <a:tcPr marL="82953" marR="82953" marT="41476" marB="41476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1000" dirty="0">
                          <a:latin typeface="+mn-ea"/>
                          <a:ea typeface="+mn-ea"/>
                        </a:rPr>
                        <a:t>세부내용</a:t>
                      </a:r>
                    </a:p>
                  </a:txBody>
                  <a:tcPr marL="82953" marR="82953" marT="41476" marB="41476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Output Power 8</a:t>
                      </a:r>
                      <a:r>
                        <a:rPr lang="el-GR" sz="1000" b="0" i="0" dirty="0">
                          <a:effectLst/>
                          <a:latin typeface="+mn-ea"/>
                          <a:ea typeface="+mn-ea"/>
                        </a:rPr>
                        <a:t>Ω</a:t>
                      </a:r>
                      <a:endParaRPr lang="el-GR" sz="10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600W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227805456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Output Power 4</a:t>
                      </a:r>
                      <a:r>
                        <a:rPr lang="el-GR" sz="1000" b="0" i="0">
                          <a:effectLst/>
                          <a:latin typeface="+mn-ea"/>
                          <a:ea typeface="+mn-ea"/>
                        </a:rPr>
                        <a:t>Ω</a:t>
                      </a:r>
                      <a:endParaRPr lang="el-GR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950W x 2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971488736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Bridge Power 8</a:t>
                      </a:r>
                      <a:r>
                        <a:rPr lang="el-GR" sz="1000" b="0" dirty="0">
                          <a:effectLst/>
                          <a:latin typeface="+mn-ea"/>
                          <a:ea typeface="+mn-ea"/>
                        </a:rPr>
                        <a:t>Ω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1200W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763473016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Frequency Response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5Hz-20KHz ±0.1dB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369390639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THD+N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≤0.01％Rated power@8</a:t>
                      </a:r>
                      <a:r>
                        <a:rPr lang="en-US" sz="1000" b="0" i="0">
                          <a:effectLst/>
                          <a:latin typeface="+mn-ea"/>
                          <a:ea typeface="+mn-ea"/>
                        </a:rPr>
                        <a:t>Ω/1KHz</a:t>
                      </a:r>
                      <a:endParaRPr lang="en-US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2402991595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S/N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&gt;113dB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736119640"/>
                  </a:ext>
                </a:extLst>
              </a:tr>
              <a:tr h="237710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Slew Ratio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50V /</a:t>
                      </a:r>
                      <a:r>
                        <a:rPr lang="el-GR" sz="1000" b="0" i="0">
                          <a:effectLst/>
                          <a:latin typeface="+mn-ea"/>
                          <a:ea typeface="+mn-ea"/>
                        </a:rPr>
                        <a:t>μ</a:t>
                      </a:r>
                      <a:r>
                        <a:rPr lang="en-US" sz="1000" b="0" i="0">
                          <a:effectLst/>
                          <a:latin typeface="+mn-ea"/>
                          <a:ea typeface="+mn-ea"/>
                        </a:rPr>
                        <a:t>s</a:t>
                      </a:r>
                      <a:endParaRPr lang="en-US" sz="1000" b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3101006395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Damping Factor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ko-KR" altLang="en-US" sz="1000" b="0">
                          <a:effectLst/>
                          <a:latin typeface="+mn-ea"/>
                          <a:ea typeface="+mn-ea"/>
                        </a:rPr>
                        <a:t>＞</a:t>
                      </a:r>
                      <a:r>
                        <a:rPr lang="en-US" altLang="ko-KR" sz="1000" b="0">
                          <a:effectLst/>
                          <a:latin typeface="+mn-ea"/>
                          <a:ea typeface="+mn-ea"/>
                        </a:rPr>
                        <a:t>500</a:t>
                      </a:r>
                      <a:r>
                        <a:rPr lang="ko-KR" altLang="en-US" sz="1000" b="0">
                          <a:effectLst/>
                          <a:latin typeface="+mn-ea"/>
                          <a:ea typeface="+mn-ea"/>
                        </a:rPr>
                        <a:t>：</a:t>
                      </a:r>
                      <a:r>
                        <a:rPr lang="en-US" altLang="ko-KR" sz="1000" b="0">
                          <a:effectLst/>
                          <a:latin typeface="+mn-ea"/>
                          <a:ea typeface="+mn-ea"/>
                        </a:rPr>
                        <a:t>1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Input Impedance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Balanced 20K/undalanced10K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Input Sensitivity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0.775V/1V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DC Residual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&lt;3mV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Cooling/Size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2 Fans/1U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Power Factor cos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&gt; 0.95 @ &gt; 500W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280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Max Output Voltage 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80 </a:t>
                      </a:r>
                      <a:r>
                        <a:rPr lang="en-US" sz="1000" b="0" dirty="0" err="1">
                          <a:effectLst/>
                          <a:latin typeface="+mn-ea"/>
                          <a:ea typeface="+mn-ea"/>
                        </a:rPr>
                        <a:t>Vpeak</a:t>
                      </a:r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 / 20 </a:t>
                      </a:r>
                      <a:r>
                        <a:rPr lang="en-US" sz="1000" b="0" dirty="0" err="1">
                          <a:effectLst/>
                          <a:latin typeface="+mn-ea"/>
                          <a:ea typeface="+mn-ea"/>
                        </a:rPr>
                        <a:t>Apeak</a:t>
                      </a:r>
                      <a:endParaRPr lang="en-US" sz="1000" b="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>
                          <a:effectLst/>
                          <a:latin typeface="+mn-ea"/>
                          <a:ea typeface="+mn-ea"/>
                        </a:rPr>
                        <a:t>Size(WxHxD)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480 x 44 x 226 mm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6863"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Weight</a:t>
                      </a:r>
                    </a:p>
                  </a:txBody>
                  <a:tcPr marL="28575" marR="28575" marT="0" marB="0" anchor="ctr"/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en-US" sz="1000" b="0" dirty="0">
                          <a:effectLst/>
                          <a:latin typeface="+mn-ea"/>
                          <a:ea typeface="+mn-ea"/>
                        </a:rPr>
                        <a:t>5kg</a:t>
                      </a:r>
                    </a:p>
                  </a:txBody>
                  <a:tcPr marL="28575" marR="28575" marT="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D8F7C4D9-CED3-835C-9B76-F7F32C56F7F0}"/>
              </a:ext>
            </a:extLst>
          </p:cNvPr>
          <p:cNvSpPr txBox="1"/>
          <p:nvPr/>
        </p:nvSpPr>
        <p:spPr>
          <a:xfrm>
            <a:off x="3400243" y="9302206"/>
            <a:ext cx="2331683" cy="4404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lnSpc>
                <a:spcPts val="900"/>
              </a:lnSpc>
            </a:pPr>
            <a:r>
              <a:rPr lang="en-US" altLang="ko-KR" sz="1050" b="1" dirty="0">
                <a:solidFill>
                  <a:schemeClr val="bg1"/>
                </a:solidFill>
                <a:latin typeface="+mj-lt"/>
              </a:rPr>
              <a:t>www.voatek.com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e-mail : voatek@naver.com</a:t>
            </a:r>
          </a:p>
          <a:p>
            <a:pPr algn="r">
              <a:lnSpc>
                <a:spcPts val="900"/>
              </a:lnSpc>
            </a:pPr>
            <a:r>
              <a:rPr lang="en-US" altLang="ko-KR" sz="907" dirty="0">
                <a:solidFill>
                  <a:schemeClr val="bg1"/>
                </a:solidFill>
                <a:latin typeface="+mj-lt"/>
              </a:rPr>
              <a:t>Tel : 031-8011-0388</a:t>
            </a:r>
          </a:p>
        </p:txBody>
      </p:sp>
    </p:spTree>
    <p:extLst>
      <p:ext uri="{BB962C8B-B14F-4D97-AF65-F5344CB8AC3E}">
        <p14:creationId xmlns:p14="http://schemas.microsoft.com/office/powerpoint/2010/main" val="402008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892</TotalTime>
  <Words>214</Words>
  <Application>Microsoft Office PowerPoint</Application>
  <PresentationFormat>A4 용지(210x297mm)</PresentationFormat>
  <Paragraphs>48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노 윤섭</dc:creator>
  <cp:lastModifiedBy>민경 신</cp:lastModifiedBy>
  <cp:revision>130</cp:revision>
  <cp:lastPrinted>2020-11-13T07:15:08Z</cp:lastPrinted>
  <dcterms:created xsi:type="dcterms:W3CDTF">2020-09-29T01:50:16Z</dcterms:created>
  <dcterms:modified xsi:type="dcterms:W3CDTF">2025-02-21T06:03:10Z</dcterms:modified>
</cp:coreProperties>
</file>