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6318" autoAdjust="0"/>
  </p:normalViewPr>
  <p:slideViewPr>
    <p:cSldViewPr snapToGrid="0">
      <p:cViewPr varScale="1">
        <p:scale>
          <a:sx n="77" d="100"/>
          <a:sy n="77" d="100"/>
        </p:scale>
        <p:origin x="385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6E3EBA30-60F6-41A0-8910-98B0D9BAAB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591" y="-782320"/>
            <a:ext cx="5777778" cy="4680000"/>
          </a:xfrm>
          <a:prstGeom prst="rect">
            <a:avLst/>
          </a:prstGeom>
        </p:spPr>
      </p:pic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DA-404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Digital Power Amp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1114279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Power Amp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481426" y="3417114"/>
            <a:ext cx="6126142" cy="12656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차세대 기술인 </a:t>
            </a:r>
            <a:r>
              <a:rPr lang="en-US" altLang="ko-KR" sz="1089" dirty="0">
                <a:solidFill>
                  <a:prstClr val="black"/>
                </a:solidFill>
              </a:rPr>
              <a:t>UDM(Unipolar Pulse Density Modulation) </a:t>
            </a:r>
            <a:r>
              <a:rPr lang="ko-KR" altLang="en-US" sz="1089" dirty="0">
                <a:solidFill>
                  <a:prstClr val="black"/>
                </a:solidFill>
              </a:rPr>
              <a:t>방식을 적용하여  전력을 최소로 소비하는 동시에 우수한 음질을 안정적으로 출력하는 효율성을 자랑하는 디지털 파워 앰프입니다</a:t>
            </a:r>
            <a:r>
              <a:rPr lang="en-US" altLang="ko-KR" sz="1089" dirty="0">
                <a:solidFill>
                  <a:prstClr val="black"/>
                </a:solidFill>
              </a:rPr>
              <a:t>.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 </a:t>
            </a:r>
            <a:r>
              <a:rPr lang="ko-KR" altLang="en-US" sz="1089" dirty="0" err="1">
                <a:solidFill>
                  <a:prstClr val="black"/>
                </a:solidFill>
              </a:rPr>
              <a:t>랙</a:t>
            </a:r>
            <a:r>
              <a:rPr lang="ko-KR" altLang="en-US" sz="1089" dirty="0">
                <a:solidFill>
                  <a:prstClr val="black"/>
                </a:solidFill>
              </a:rPr>
              <a:t> </a:t>
            </a:r>
            <a:r>
              <a:rPr lang="en-US" altLang="ko-KR" sz="1089" dirty="0">
                <a:solidFill>
                  <a:prstClr val="black"/>
                </a:solidFill>
              </a:rPr>
              <a:t>1U </a:t>
            </a:r>
            <a:r>
              <a:rPr lang="ko-KR" altLang="en-US" sz="1089" dirty="0">
                <a:solidFill>
                  <a:prstClr val="black"/>
                </a:solidFill>
              </a:rPr>
              <a:t>사이즈의 가볍고 견고하며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>
                <a:solidFill>
                  <a:prstClr val="black"/>
                </a:solidFill>
              </a:rPr>
              <a:t>직관적인 컨트롤 </a:t>
            </a:r>
            <a:r>
              <a:rPr lang="ko-KR" altLang="en-US" sz="1089" dirty="0" err="1">
                <a:solidFill>
                  <a:prstClr val="black"/>
                </a:solidFill>
              </a:rPr>
              <a:t>노브를</a:t>
            </a:r>
            <a:r>
              <a:rPr lang="ko-KR" altLang="en-US" sz="1089" dirty="0">
                <a:solidFill>
                  <a:prstClr val="black"/>
                </a:solidFill>
              </a:rPr>
              <a:t> 탑재하여 사용자 이용이 용이합니다</a:t>
            </a:r>
            <a:r>
              <a:rPr lang="en-US" altLang="ko-KR" sz="1089" dirty="0">
                <a:solidFill>
                  <a:prstClr val="black"/>
                </a:solidFill>
              </a:rPr>
              <a:t>.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높은 </a:t>
            </a:r>
            <a:r>
              <a:rPr lang="ko-KR" altLang="en-US" sz="1089" dirty="0" err="1">
                <a:solidFill>
                  <a:prstClr val="black"/>
                </a:solidFill>
              </a:rPr>
              <a:t>댐핑</a:t>
            </a:r>
            <a:r>
              <a:rPr lang="ko-KR" altLang="en-US" sz="1089" dirty="0">
                <a:solidFill>
                  <a:prstClr val="black"/>
                </a:solidFill>
              </a:rPr>
              <a:t> </a:t>
            </a:r>
            <a:r>
              <a:rPr lang="ko-KR" altLang="en-US" sz="1089" dirty="0" err="1">
                <a:solidFill>
                  <a:prstClr val="black"/>
                </a:solidFill>
              </a:rPr>
              <a:t>팩터와</a:t>
            </a:r>
            <a:r>
              <a:rPr lang="ko-KR" altLang="en-US" sz="1089" dirty="0">
                <a:solidFill>
                  <a:prstClr val="black"/>
                </a:solidFill>
              </a:rPr>
              <a:t> 낮은 </a:t>
            </a:r>
            <a:r>
              <a:rPr lang="ko-KR" altLang="en-US" sz="1089" dirty="0" err="1">
                <a:solidFill>
                  <a:prstClr val="black"/>
                </a:solidFill>
              </a:rPr>
              <a:t>왜곡률로</a:t>
            </a:r>
            <a:r>
              <a:rPr lang="ko-KR" altLang="en-US" sz="1089" dirty="0">
                <a:solidFill>
                  <a:prstClr val="black"/>
                </a:solidFill>
              </a:rPr>
              <a:t> 평탄한 소리 출력합니다</a:t>
            </a:r>
            <a:r>
              <a:rPr lang="en-US" altLang="ko-KR" sz="1089" dirty="0">
                <a:solidFill>
                  <a:prstClr val="black"/>
                </a:solidFill>
              </a:rPr>
              <a:t>.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소리 증폭 시 위상이 반전되는 것을 제어하여 깔끔한 음질을 출력합니다</a:t>
            </a:r>
            <a:r>
              <a:rPr lang="en-US" altLang="ko-KR" sz="1089" dirty="0">
                <a:solidFill>
                  <a:prstClr val="black"/>
                </a:solidFill>
              </a:rPr>
              <a:t>. 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내부 과열을 막기위한 팬과 에어 쿨링 시스템 </a:t>
            </a:r>
            <a:r>
              <a:rPr lang="ko-KR" altLang="en-US" sz="1089" dirty="0" err="1">
                <a:solidFill>
                  <a:prstClr val="black"/>
                </a:solidFill>
              </a:rPr>
              <a:t>탑재되어있습니다</a:t>
            </a:r>
            <a:r>
              <a:rPr lang="en-US" altLang="ko-KR" sz="1089" dirty="0">
                <a:solidFill>
                  <a:prstClr val="black"/>
                </a:solidFill>
              </a:rPr>
              <a:t>..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사용자에 환경에 따른 </a:t>
            </a:r>
            <a:r>
              <a:rPr lang="ko-KR" altLang="en-US" sz="1089" dirty="0" err="1">
                <a:solidFill>
                  <a:prstClr val="black"/>
                </a:solidFill>
              </a:rPr>
              <a:t>브릿지</a:t>
            </a:r>
            <a:r>
              <a:rPr lang="ko-KR" altLang="en-US" sz="1089" dirty="0">
                <a:solidFill>
                  <a:prstClr val="black"/>
                </a:solidFill>
              </a:rPr>
              <a:t> 모드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>
                <a:solidFill>
                  <a:prstClr val="black"/>
                </a:solidFill>
              </a:rPr>
              <a:t>스테레오 모드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 err="1">
                <a:solidFill>
                  <a:prstClr val="black"/>
                </a:solidFill>
              </a:rPr>
              <a:t>패러럴</a:t>
            </a:r>
            <a:r>
              <a:rPr lang="ko-KR" altLang="en-US" sz="1089" dirty="0">
                <a:solidFill>
                  <a:prstClr val="black"/>
                </a:solidFill>
              </a:rPr>
              <a:t> 모드 사용 가능합니다</a:t>
            </a:r>
            <a:r>
              <a:rPr lang="en-US" altLang="ko-KR" sz="1089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17" name="제목 1"/>
          <p:cNvSpPr txBox="1">
            <a:spLocks/>
          </p:cNvSpPr>
          <p:nvPr/>
        </p:nvSpPr>
        <p:spPr>
          <a:xfrm>
            <a:off x="430479" y="3181897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19" name="제목 1"/>
          <p:cNvSpPr txBox="1">
            <a:spLocks/>
          </p:cNvSpPr>
          <p:nvPr/>
        </p:nvSpPr>
        <p:spPr>
          <a:xfrm>
            <a:off x="430481" y="4794396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graphicFrame>
        <p:nvGraphicFramePr>
          <p:cNvPr id="20" name="표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3652237"/>
              </p:ext>
            </p:extLst>
          </p:nvPr>
        </p:nvGraphicFramePr>
        <p:xfrm>
          <a:off x="481428" y="5096290"/>
          <a:ext cx="5806638" cy="379980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686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379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180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802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Output Power 8</a:t>
                      </a:r>
                      <a:r>
                        <a:rPr lang="el-GR" sz="1000" b="0" i="0" dirty="0">
                          <a:effectLst/>
                          <a:latin typeface="Calibri" panose="020F0502020204030204" pitchFamily="34" charset="0"/>
                          <a:ea typeface="Malgun Gothic" panose="020B0503020000020004" pitchFamily="50" charset="-127"/>
                        </a:rPr>
                        <a:t>Ω</a:t>
                      </a:r>
                      <a:endParaRPr lang="el-GR" sz="1000" b="0" dirty="0">
                        <a:effectLst/>
                        <a:latin typeface="Malgun Gothic" panose="020B0503020000020004" pitchFamily="50" charset="-127"/>
                        <a:ea typeface="Malgun Gothic" panose="020B0503020000020004" pitchFamily="50" charset="-127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400W x 4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3227805456"/>
                  </a:ext>
                </a:extLst>
              </a:tr>
              <a:tr h="201909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Output Power 4</a:t>
                      </a:r>
                      <a:r>
                        <a:rPr lang="el-GR" sz="1000" b="0" i="0">
                          <a:effectLst/>
                          <a:latin typeface="Calibri" panose="020F0502020204030204" pitchFamily="34" charset="0"/>
                          <a:ea typeface="Malgun Gothic" panose="020B0503020000020004" pitchFamily="50" charset="-127"/>
                        </a:rPr>
                        <a:t>Ω</a:t>
                      </a:r>
                      <a:endParaRPr lang="el-GR" sz="1000" b="0">
                        <a:effectLst/>
                        <a:latin typeface="Malgun Gothic" panose="020B0503020000020004" pitchFamily="50" charset="-127"/>
                        <a:ea typeface="Malgun Gothic" panose="020B0503020000020004" pitchFamily="50" charset="-127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650W x 4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2971488736"/>
                  </a:ext>
                </a:extLst>
              </a:tr>
              <a:tr h="243802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Bridge Power 8</a:t>
                      </a:r>
                      <a:r>
                        <a:rPr lang="el-GR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Ω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1600W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763473016"/>
                  </a:ext>
                </a:extLst>
              </a:tr>
              <a:tr h="243802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Frequency Response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5Hz-20KHz ±0.1dB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3369390639"/>
                  </a:ext>
                </a:extLst>
              </a:tr>
              <a:tr h="243802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THD+N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≤0.01％Rated power@8</a:t>
                      </a:r>
                      <a:r>
                        <a:rPr lang="en-US" sz="1000" b="0" i="0">
                          <a:effectLst/>
                          <a:latin typeface="Calibri" panose="020F0502020204030204" pitchFamily="34" charset="0"/>
                          <a:ea typeface="Malgun Gothic" panose="020B0503020000020004" pitchFamily="50" charset="-127"/>
                        </a:rPr>
                        <a:t>Ω</a:t>
                      </a:r>
                      <a:r>
                        <a:rPr lang="en-US" sz="1000" b="0" i="0">
                          <a:effectLst/>
                          <a:latin typeface="Arial" panose="020B0604020202020204" pitchFamily="34" charset="0"/>
                          <a:ea typeface="Malgun Gothic" panose="020B0503020000020004" pitchFamily="50" charset="-127"/>
                        </a:rPr>
                        <a:t>/1KHz</a:t>
                      </a:r>
                      <a:endParaRPr lang="en-US" sz="1000" b="0">
                        <a:effectLst/>
                        <a:latin typeface="Malgun Gothic" panose="020B0503020000020004" pitchFamily="50" charset="-127"/>
                        <a:ea typeface="Malgun Gothic" panose="020B0503020000020004" pitchFamily="50" charset="-127"/>
                      </a:endParaRP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2402991595"/>
                  </a:ext>
                </a:extLst>
              </a:tr>
              <a:tr h="243802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S/N Ratio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&gt;113dB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736119640"/>
                  </a:ext>
                </a:extLst>
              </a:tr>
              <a:tr h="243802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Slew Ratio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50V /</a:t>
                      </a:r>
                      <a:r>
                        <a:rPr lang="el-GR" sz="1000" b="0" i="0">
                          <a:effectLst/>
                          <a:latin typeface="Calibri" panose="020F0502020204030204" pitchFamily="34" charset="0"/>
                          <a:ea typeface="Malgun Gothic" panose="020B0503020000020004" pitchFamily="50" charset="-127"/>
                        </a:rPr>
                        <a:t>μ</a:t>
                      </a:r>
                      <a:r>
                        <a:rPr lang="en-US" sz="1000" b="0" i="0">
                          <a:effectLst/>
                          <a:latin typeface="Arial" panose="020B0604020202020204" pitchFamily="34" charset="0"/>
                          <a:ea typeface="Malgun Gothic" panose="020B0503020000020004" pitchFamily="50" charset="-127"/>
                        </a:rPr>
                        <a:t>s</a:t>
                      </a:r>
                      <a:endParaRPr lang="en-US" sz="1000" b="0">
                        <a:effectLst/>
                        <a:latin typeface="Malgun Gothic" panose="020B0503020000020004" pitchFamily="50" charset="-127"/>
                        <a:ea typeface="Malgun Gothic" panose="020B0503020000020004" pitchFamily="50" charset="-127"/>
                      </a:endParaRP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3101006395"/>
                  </a:ext>
                </a:extLst>
              </a:tr>
              <a:tr h="201909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Damping Factor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ko-KR" alt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＞</a:t>
                      </a:r>
                      <a:r>
                        <a:rPr lang="en-US" altLang="ko-KR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500</a:t>
                      </a:r>
                      <a:r>
                        <a:rPr lang="ko-KR" alt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：</a:t>
                      </a:r>
                      <a:r>
                        <a:rPr lang="en-US" altLang="ko-KR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1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909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Input Impedance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Balanced 20K/undalanced10K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909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Input Sensitivity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0.775V/1V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1909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DC Residual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&lt;3mV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1909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Cooling/Size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3 Fans/1U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1909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Power Factor cos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&gt; 0.95 @ &gt; 500W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8000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Max Output Voltage 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80 Vpeak / 20 Apeak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1909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Size(WxHxD)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480 x 44 x 226 mm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1909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Weight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7kg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0A5331D-6FA0-0794-A6B3-5FC03E87A6A7}"/>
              </a:ext>
            </a:extLst>
          </p:cNvPr>
          <p:cNvSpPr txBox="1"/>
          <p:nvPr/>
        </p:nvSpPr>
        <p:spPr>
          <a:xfrm>
            <a:off x="3400243" y="9302206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885</TotalTime>
  <Words>214</Words>
  <Application>Microsoft Office PowerPoint</Application>
  <PresentationFormat>A4 용지(210x297mm)</PresentationFormat>
  <Paragraphs>48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Malgun Gothic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129</cp:revision>
  <cp:lastPrinted>2020-11-13T07:15:08Z</cp:lastPrinted>
  <dcterms:created xsi:type="dcterms:W3CDTF">2020-09-29T01:50:16Z</dcterms:created>
  <dcterms:modified xsi:type="dcterms:W3CDTF">2025-02-21T06:03:02Z</dcterms:modified>
</cp:coreProperties>
</file>