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DAAA6B9F-5368-43B4-A02B-4CBF73258D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6" t="59067" r="5545" b="30342"/>
          <a:stretch/>
        </p:blipFill>
        <p:spPr>
          <a:xfrm>
            <a:off x="915588" y="2999689"/>
            <a:ext cx="5071872" cy="586249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DAP-4080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4053380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81" y="4957492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399642"/>
              </p:ext>
            </p:extLst>
          </p:nvPr>
        </p:nvGraphicFramePr>
        <p:xfrm>
          <a:off x="427538" y="5232052"/>
          <a:ext cx="5999981" cy="394812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88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1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0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항목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rtl="0" fontAlgn="ctr"/>
                      <a:r>
                        <a:rPr lang="en-US" sz="1000" b="0" dirty="0">
                          <a:effectLst/>
                          <a:latin typeface="Arial" panose="020B0604020202020204" pitchFamily="34" charset="0"/>
                        </a:rPr>
                        <a:t>Sampling Rate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dirty="0">
                          <a:effectLst/>
                          <a:latin typeface="Arial" panose="020B0604020202020204" pitchFamily="34" charset="0"/>
                        </a:rPr>
                        <a:t>48KHz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rtl="0" fontAlgn="ctr"/>
                      <a:r>
                        <a:rPr lang="en-US" sz="1000" b="0">
                          <a:effectLst/>
                          <a:latin typeface="Arial" panose="020B0604020202020204" pitchFamily="34" charset="0"/>
                        </a:rPr>
                        <a:t>Analog Input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>
                          <a:effectLst/>
                          <a:latin typeface="Arial" panose="020B0604020202020204" pitchFamily="34" charset="0"/>
                        </a:rPr>
                        <a:t>4 XLR Balance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rtl="0" fontAlgn="ctr"/>
                      <a:r>
                        <a:rPr lang="en-US" sz="1000" b="0">
                          <a:effectLst/>
                          <a:latin typeface="Arial" panose="020B0604020202020204" pitchFamily="34" charset="0"/>
                        </a:rPr>
                        <a:t>Input Impedance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>
                          <a:effectLst/>
                          <a:latin typeface="Arial" panose="020B0604020202020204" pitchFamily="34" charset="0"/>
                        </a:rPr>
                        <a:t>10K</a:t>
                      </a:r>
                      <a:r>
                        <a:rPr lang="el-GR" sz="1000" b="0">
                          <a:effectLst/>
                          <a:latin typeface="Arial" panose="020B0604020202020204" pitchFamily="34" charset="0"/>
                        </a:rPr>
                        <a:t>Ω </a:t>
                      </a:r>
                      <a:r>
                        <a:rPr lang="en-US" sz="1000" b="0">
                          <a:effectLst/>
                          <a:latin typeface="Arial" panose="020B0604020202020204" pitchFamily="34" charset="0"/>
                        </a:rPr>
                        <a:t>Balance/20K</a:t>
                      </a:r>
                      <a:r>
                        <a:rPr lang="el-GR" sz="1000" b="0">
                          <a:effectLst/>
                          <a:latin typeface="Arial" panose="020B0604020202020204" pitchFamily="34" charset="0"/>
                        </a:rPr>
                        <a:t>Ω </a:t>
                      </a:r>
                      <a:r>
                        <a:rPr lang="en-US" sz="1000" b="0">
                          <a:effectLst/>
                          <a:latin typeface="Arial" panose="020B0604020202020204" pitchFamily="34" charset="0"/>
                        </a:rPr>
                        <a:t>Unbalanced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rtl="0" fontAlgn="ctr"/>
                      <a:r>
                        <a:rPr lang="en-US" sz="1000" b="0">
                          <a:effectLst/>
                          <a:latin typeface="Arial" panose="020B0604020202020204" pitchFamily="34" charset="0"/>
                        </a:rPr>
                        <a:t>Analog Output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dirty="0">
                          <a:effectLst/>
                          <a:latin typeface="Arial" panose="020B0604020202020204" pitchFamily="34" charset="0"/>
                        </a:rPr>
                        <a:t>8 XLR Balance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rtl="0" fontAlgn="ctr"/>
                      <a:r>
                        <a:rPr lang="en-US" sz="1000" b="0">
                          <a:effectLst/>
                          <a:latin typeface="Arial" panose="020B0604020202020204" pitchFamily="34" charset="0"/>
                        </a:rPr>
                        <a:t>Output Impedance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000" b="0">
                          <a:effectLst/>
                          <a:latin typeface="Arial" panose="020B0604020202020204" pitchFamily="34" charset="0"/>
                        </a:rPr>
                        <a:t>50Ω </a:t>
                      </a:r>
                      <a:r>
                        <a:rPr lang="en-US" sz="1000" b="0">
                          <a:effectLst/>
                          <a:latin typeface="Arial" panose="020B0604020202020204" pitchFamily="34" charset="0"/>
                        </a:rPr>
                        <a:t>Balance/100</a:t>
                      </a:r>
                      <a:r>
                        <a:rPr lang="el-GR" sz="1000" b="0">
                          <a:effectLst/>
                          <a:latin typeface="Arial" panose="020B0604020202020204" pitchFamily="34" charset="0"/>
                        </a:rPr>
                        <a:t>Ω </a:t>
                      </a:r>
                      <a:r>
                        <a:rPr lang="en-US" sz="1000" b="0">
                          <a:effectLst/>
                          <a:latin typeface="Arial" panose="020B0604020202020204" pitchFamily="34" charset="0"/>
                        </a:rPr>
                        <a:t>Unbalanced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rtl="0" fontAlgn="ctr"/>
                      <a:r>
                        <a:rPr lang="en-US" sz="1000" b="0">
                          <a:effectLst/>
                          <a:latin typeface="Arial" panose="020B0604020202020204" pitchFamily="34" charset="0"/>
                        </a:rPr>
                        <a:t>Frequency Response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>
                          <a:effectLst/>
                          <a:latin typeface="Arial" panose="020B0604020202020204" pitchFamily="34" charset="0"/>
                        </a:rPr>
                        <a:t>20Hz – 20KHz±0.1dB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254">
                <a:tc>
                  <a:txBody>
                    <a:bodyPr/>
                    <a:lstStyle/>
                    <a:p>
                      <a:pPr rtl="0" fontAlgn="ctr"/>
                      <a:r>
                        <a:rPr lang="en-US" sz="1000" b="0">
                          <a:effectLst/>
                          <a:latin typeface="Arial" panose="020B0604020202020204" pitchFamily="34" charset="0"/>
                        </a:rPr>
                        <a:t>Default Output Level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>
                          <a:effectLst/>
                          <a:latin typeface="Arial" panose="020B0604020202020204" pitchFamily="34" charset="0"/>
                        </a:rPr>
                        <a:t>0dBu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rtl="0" fontAlgn="ctr"/>
                      <a:r>
                        <a:rPr lang="en-US" sz="1000" b="0">
                          <a:effectLst/>
                          <a:latin typeface="Arial" panose="020B0604020202020204" pitchFamily="34" charset="0"/>
                        </a:rPr>
                        <a:t>AD &amp; DA Conversion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dirty="0">
                          <a:effectLst/>
                          <a:latin typeface="Arial" panose="020B0604020202020204" pitchFamily="34" charset="0"/>
                        </a:rPr>
                        <a:t>24bit DAC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rtl="0" fontAlgn="ctr"/>
                      <a:r>
                        <a:rPr lang="en-US" sz="1000" b="0">
                          <a:effectLst/>
                          <a:latin typeface="Arial" panose="020B0604020202020204" pitchFamily="34" charset="0"/>
                        </a:rPr>
                        <a:t>Maximum Input Level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>
                          <a:effectLst/>
                          <a:latin typeface="Arial" panose="020B0604020202020204" pitchFamily="34" charset="0"/>
                        </a:rPr>
                        <a:t>18dBu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rtl="0" fontAlgn="ctr"/>
                      <a:r>
                        <a:rPr lang="en-US" sz="1000" b="0">
                          <a:effectLst/>
                          <a:latin typeface="Arial" panose="020B0604020202020204" pitchFamily="34" charset="0"/>
                        </a:rPr>
                        <a:t>Maximum Output Level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>
                          <a:effectLst/>
                          <a:latin typeface="Arial" panose="020B0604020202020204" pitchFamily="34" charset="0"/>
                        </a:rPr>
                        <a:t>18dBu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rtl="0" fontAlgn="ctr"/>
                      <a:r>
                        <a:rPr lang="en-US" sz="1000" b="0">
                          <a:effectLst/>
                          <a:latin typeface="Arial" panose="020B0604020202020204" pitchFamily="34" charset="0"/>
                        </a:rPr>
                        <a:t>THD+N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dirty="0">
                          <a:effectLst/>
                          <a:latin typeface="Arial" panose="020B0604020202020204" pitchFamily="34" charset="0"/>
                        </a:rPr>
                        <a:t>≤0.002% @ 4dBu 20Hz-20KHz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rtl="0" fontAlgn="ctr"/>
                      <a:r>
                        <a:rPr lang="en-US" sz="1000" b="0">
                          <a:effectLst/>
                          <a:latin typeface="Arial" panose="020B0604020202020204" pitchFamily="34" charset="0"/>
                        </a:rPr>
                        <a:t>Input &amp; Output Delay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>
                          <a:effectLst/>
                          <a:latin typeface="Arial" panose="020B0604020202020204" pitchFamily="34" charset="0"/>
                        </a:rPr>
                        <a:t>≤2000ms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201152753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rtl="0" fontAlgn="ctr"/>
                      <a:r>
                        <a:rPr lang="en-US" sz="1000" b="0">
                          <a:effectLst/>
                          <a:latin typeface="Arial" panose="020B0604020202020204" pitchFamily="34" charset="0"/>
                        </a:rPr>
                        <a:t>Bottom Noise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dirty="0">
                          <a:effectLst/>
                          <a:latin typeface="Arial" panose="020B0604020202020204" pitchFamily="34" charset="0"/>
                        </a:rPr>
                        <a:t>≤-92dBu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028691787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rtl="0" fontAlgn="ctr"/>
                      <a:r>
                        <a:rPr lang="en-US" sz="1000" b="0">
                          <a:effectLst/>
                          <a:latin typeface="Arial" panose="020B0604020202020204" pitchFamily="34" charset="0"/>
                        </a:rPr>
                        <a:t>Dynamic Range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dirty="0">
                          <a:effectLst/>
                          <a:latin typeface="Arial" panose="020B0604020202020204" pitchFamily="34" charset="0"/>
                        </a:rPr>
                        <a:t>≥110dB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177795932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rtl="0" fontAlgn="ctr"/>
                      <a:r>
                        <a:rPr lang="en-US" sz="1000" b="0" dirty="0">
                          <a:effectLst/>
                          <a:latin typeface="Arial" panose="020B0604020202020204" pitchFamily="34" charset="0"/>
                        </a:rPr>
                        <a:t>S/N Ratio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dirty="0">
                          <a:effectLst/>
                          <a:latin typeface="Arial" panose="020B0604020202020204" pitchFamily="34" charset="0"/>
                        </a:rPr>
                        <a:t>≥110dB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410565928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rtl="0" fontAlgn="ctr"/>
                      <a:r>
                        <a:rPr lang="en-US" sz="1000" b="0" dirty="0">
                          <a:effectLst/>
                          <a:latin typeface="Arial" panose="020B0604020202020204" pitchFamily="34" charset="0"/>
                        </a:rPr>
                        <a:t>Size (</a:t>
                      </a:r>
                      <a:r>
                        <a:rPr lang="en-US" sz="1000" b="0" dirty="0" err="1">
                          <a:effectLst/>
                          <a:latin typeface="Arial" panose="020B0604020202020204" pitchFamily="34" charset="0"/>
                        </a:rPr>
                        <a:t>WxHxD</a:t>
                      </a:r>
                      <a:r>
                        <a:rPr lang="en-US" sz="1000" b="0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dirty="0">
                          <a:effectLst/>
                          <a:latin typeface="Arial" panose="020B0604020202020204" pitchFamily="34" charset="0"/>
                        </a:rPr>
                        <a:t>483 x 43 x 200mm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979878412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9995155-439B-4466-9D82-9FFB9B17C5D3}"/>
              </a:ext>
            </a:extLst>
          </p:cNvPr>
          <p:cNvSpPr txBox="1"/>
          <p:nvPr/>
        </p:nvSpPr>
        <p:spPr>
          <a:xfrm>
            <a:off x="481426" y="4260687"/>
            <a:ext cx="5858414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100" b="0" i="0" dirty="0">
                <a:solidFill>
                  <a:srgbClr val="000000"/>
                </a:solidFill>
                <a:effectLst/>
                <a:latin typeface="docs-Calibri"/>
              </a:rPr>
              <a:t>4In8Out </a:t>
            </a:r>
            <a:r>
              <a:rPr lang="ko-KR" altLang="en-US" sz="1100" b="0" i="0" dirty="0">
                <a:solidFill>
                  <a:srgbClr val="000000"/>
                </a:solidFill>
                <a:effectLst/>
                <a:latin typeface="docs-Calibri"/>
              </a:rPr>
              <a:t>디지털 시그널 프로세서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100" b="0" i="0" dirty="0">
                <a:solidFill>
                  <a:srgbClr val="000000"/>
                </a:solidFill>
                <a:effectLst/>
                <a:latin typeface="docs-Calibri"/>
              </a:rPr>
              <a:t>고해상도 </a:t>
            </a:r>
            <a:r>
              <a:rPr lang="en-US" altLang="ko-KR" sz="1100" b="0" i="0" dirty="0">
                <a:solidFill>
                  <a:srgbClr val="000000"/>
                </a:solidFill>
                <a:effectLst/>
                <a:latin typeface="docs-Calibri"/>
              </a:rPr>
              <a:t>24</a:t>
            </a:r>
            <a:r>
              <a:rPr lang="ko-KR" altLang="en-US" sz="1100" b="0" i="0" dirty="0">
                <a:solidFill>
                  <a:srgbClr val="000000"/>
                </a:solidFill>
                <a:effectLst/>
                <a:latin typeface="docs-Calibri"/>
              </a:rPr>
              <a:t>비트 </a:t>
            </a:r>
            <a:r>
              <a:rPr lang="en-US" altLang="ko-KR" sz="1100" b="0" i="0" dirty="0">
                <a:solidFill>
                  <a:srgbClr val="000000"/>
                </a:solidFill>
                <a:effectLst/>
                <a:latin typeface="docs-Calibri"/>
              </a:rPr>
              <a:t>A/D </a:t>
            </a:r>
            <a:r>
              <a:rPr lang="ko-KR" altLang="en-US" sz="1100" b="0" i="0" dirty="0">
                <a:solidFill>
                  <a:srgbClr val="000000"/>
                </a:solidFill>
                <a:effectLst/>
                <a:latin typeface="docs-Calibri"/>
              </a:rPr>
              <a:t>및 </a:t>
            </a:r>
            <a:r>
              <a:rPr lang="en-US" altLang="ko-KR" sz="1100" b="0" i="0" dirty="0">
                <a:solidFill>
                  <a:srgbClr val="000000"/>
                </a:solidFill>
                <a:effectLst/>
                <a:latin typeface="docs-Calibri"/>
              </a:rPr>
              <a:t>D/A, 48KHz </a:t>
            </a:r>
            <a:r>
              <a:rPr lang="ko-KR" altLang="en-US" sz="1100" b="0" i="0" dirty="0">
                <a:solidFill>
                  <a:srgbClr val="000000"/>
                </a:solidFill>
                <a:effectLst/>
                <a:latin typeface="docs-Calibri"/>
              </a:rPr>
              <a:t>샘플링속도 전면에는 </a:t>
            </a:r>
            <a:r>
              <a:rPr lang="en-US" altLang="ko-KR" sz="1100" b="0" i="0" dirty="0">
                <a:solidFill>
                  <a:srgbClr val="000000"/>
                </a:solidFill>
                <a:effectLst/>
                <a:latin typeface="docs-Calibri"/>
              </a:rPr>
              <a:t>USB </a:t>
            </a:r>
            <a:r>
              <a:rPr lang="ko-KR" altLang="en-US" sz="1100" b="0" i="0" dirty="0">
                <a:solidFill>
                  <a:srgbClr val="000000"/>
                </a:solidFill>
                <a:effectLst/>
                <a:latin typeface="docs-Calibri"/>
              </a:rPr>
              <a:t>및 직렬포트</a:t>
            </a:r>
            <a:r>
              <a:rPr lang="en-US" altLang="ko-KR" sz="1100" b="0" i="0" dirty="0">
                <a:solidFill>
                  <a:srgbClr val="000000"/>
                </a:solidFill>
                <a:effectLst/>
                <a:latin typeface="docs-Calibri"/>
              </a:rPr>
              <a:t>, </a:t>
            </a:r>
            <a:r>
              <a:rPr lang="ko-KR" altLang="en-US" sz="1100" b="0" i="0" dirty="0">
                <a:solidFill>
                  <a:srgbClr val="000000"/>
                </a:solidFill>
                <a:effectLst/>
                <a:latin typeface="docs-Calibri"/>
              </a:rPr>
              <a:t>레벨 표시기</a:t>
            </a:r>
            <a:r>
              <a:rPr lang="en-US" altLang="ko-KR" sz="1100" b="0" i="0" dirty="0">
                <a:solidFill>
                  <a:srgbClr val="000000"/>
                </a:solidFill>
                <a:effectLst/>
                <a:latin typeface="docs-Calibri"/>
              </a:rPr>
              <a:t>, </a:t>
            </a:r>
            <a:r>
              <a:rPr lang="ko-KR" altLang="en-US" sz="1100" b="0" i="0" dirty="0">
                <a:solidFill>
                  <a:srgbClr val="000000"/>
                </a:solidFill>
                <a:effectLst/>
                <a:latin typeface="docs-Calibri"/>
              </a:rPr>
              <a:t>기능 버튼 후면에는 </a:t>
            </a:r>
            <a:r>
              <a:rPr lang="en-US" altLang="ko-KR" sz="1100" b="0" i="0" dirty="0">
                <a:solidFill>
                  <a:srgbClr val="000000"/>
                </a:solidFill>
                <a:effectLst/>
                <a:latin typeface="docs-Calibri"/>
              </a:rPr>
              <a:t>RS232 </a:t>
            </a:r>
            <a:r>
              <a:rPr lang="ko-KR" altLang="en-US" sz="1100" b="0" i="0" dirty="0">
                <a:solidFill>
                  <a:srgbClr val="000000"/>
                </a:solidFill>
                <a:effectLst/>
                <a:latin typeface="docs-Calibri"/>
              </a:rPr>
              <a:t>및 네트워크 포트로 연결이 쉬움</a:t>
            </a:r>
            <a:endParaRPr lang="en-US" altLang="ko-KR" sz="1089" dirty="0">
              <a:solidFill>
                <a:prstClr val="black"/>
              </a:solidFill>
            </a:endParaRPr>
          </a:p>
        </p:txBody>
      </p:sp>
      <p:sp>
        <p:nvSpPr>
          <p:cNvPr id="17" name="제목 1">
            <a:extLst>
              <a:ext uri="{FF2B5EF4-FFF2-40B4-BE49-F238E27FC236}">
                <a16:creationId xmlns:a16="http://schemas.microsoft.com/office/drawing/2014/main" id="{DE975EF1-D022-4663-96F0-2ED00E4B9CBA}"/>
              </a:ext>
            </a:extLst>
          </p:cNvPr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Sound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D1142FC0-5001-4066-BCA9-F08D2F55CFAD}"/>
              </a:ext>
            </a:extLst>
          </p:cNvPr>
          <p:cNvSpPr/>
          <p:nvPr/>
        </p:nvSpPr>
        <p:spPr>
          <a:xfrm>
            <a:off x="308042" y="478489"/>
            <a:ext cx="207928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Digital Signal Processor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85CFE394-E50F-473A-ACB5-85C96E7E37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824" y="2215832"/>
            <a:ext cx="5302438" cy="6722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EE8ECE-C5D4-9768-B29C-24FAF1CFAB5A}"/>
              </a:ext>
            </a:extLst>
          </p:cNvPr>
          <p:cNvSpPr txBox="1"/>
          <p:nvPr/>
        </p:nvSpPr>
        <p:spPr>
          <a:xfrm>
            <a:off x="3400243" y="9302206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899</TotalTime>
  <Words>154</Words>
  <Application>Microsoft Office PowerPoint</Application>
  <PresentationFormat>A4 용지(210x297mm)</PresentationFormat>
  <Paragraphs>44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docs-Calibri</vt:lpstr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민경 신</cp:lastModifiedBy>
  <cp:revision>132</cp:revision>
  <cp:lastPrinted>2020-11-13T07:15:08Z</cp:lastPrinted>
  <dcterms:created xsi:type="dcterms:W3CDTF">2020-09-29T01:50:16Z</dcterms:created>
  <dcterms:modified xsi:type="dcterms:W3CDTF">2025-02-21T06:02:53Z</dcterms:modified>
</cp:coreProperties>
</file>