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4" r:id="rId1"/>
  </p:sldMasterIdLst>
  <p:sldIdLst>
    <p:sldId id="260" r:id="rId2"/>
  </p:sldIdLst>
  <p:sldSz cx="6858000" cy="9906000" type="A4"/>
  <p:notesSz cx="7099300" cy="10234613"/>
  <p:defaultTextStyle>
    <a:defPPr>
      <a:defRPr lang="en-US"/>
    </a:defPPr>
    <a:lvl1pPr marL="0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1pPr>
    <a:lvl2pPr marL="419913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2pPr>
    <a:lvl3pPr marL="839828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3pPr>
    <a:lvl4pPr marL="1259742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4pPr>
    <a:lvl5pPr marL="1679655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5pPr>
    <a:lvl6pPr marL="2099569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6pPr>
    <a:lvl7pPr marL="2519483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7pPr>
    <a:lvl8pPr marL="2939397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8pPr>
    <a:lvl9pPr marL="3359310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1F23"/>
    <a:srgbClr val="DCDCDC"/>
    <a:srgbClr val="0D10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밝은 스타일 1 - 강조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13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212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690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441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1/12/2026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471490" y="9181395"/>
            <a:ext cx="2892138" cy="5111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14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361" b="0" i="0" kern="120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서울시 동작구 상도로 </a:t>
            </a:r>
            <a:r>
              <a:rPr lang="en-US" altLang="ko-KR" sz="1361" b="0" i="0" kern="120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17 </a:t>
            </a:r>
            <a:r>
              <a:rPr lang="ko-KR" altLang="en-US" sz="1361" b="0" i="0" kern="120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동화빌딩</a:t>
            </a:r>
          </a:p>
          <a:p>
            <a:endParaRPr lang="ko-KR" altLang="en-US" sz="136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79" y="-5631"/>
            <a:ext cx="6858000" cy="9911633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3997532" y="9364769"/>
            <a:ext cx="2321469" cy="5530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98" b="0" i="0" kern="120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서울시 동작구 상도로 </a:t>
            </a:r>
            <a:r>
              <a:rPr lang="en-US" altLang="ko-KR" sz="998" b="0" i="0" kern="120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17 </a:t>
            </a:r>
            <a:r>
              <a:rPr lang="ko-KR" altLang="en-US" sz="998" b="0" i="0" kern="120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동화빌딩</a:t>
            </a:r>
            <a:endParaRPr lang="en-US" altLang="ko-KR" sz="998" b="0" i="0" kern="1200" dirty="0">
              <a:solidFill>
                <a:schemeClr val="bg1"/>
              </a:solidFill>
              <a:effectLst/>
              <a:latin typeface="+mj-lt"/>
              <a:ea typeface="+mn-ea"/>
              <a:cs typeface="+mn-cs"/>
            </a:endParaRPr>
          </a:p>
          <a:p>
            <a:r>
              <a:rPr lang="en-US" altLang="ko-KR" sz="998" b="0" i="0" kern="120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TEL : 02-825-0300 FAX: 02-825-1141</a:t>
            </a:r>
          </a:p>
          <a:p>
            <a:endParaRPr lang="ko-KR" altLang="en-US" sz="998" b="0" i="0" kern="1200" dirty="0">
              <a:solidFill>
                <a:schemeClr val="bg1"/>
              </a:solidFill>
              <a:effectLst/>
              <a:latin typeface="+mj-lt"/>
              <a:ea typeface="+mn-ea"/>
              <a:cs typeface="+mn-cs"/>
            </a:endParaRPr>
          </a:p>
        </p:txBody>
      </p:sp>
      <p:pic>
        <p:nvPicPr>
          <p:cNvPr id="17" name="그림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351" y="9086912"/>
            <a:ext cx="1527298" cy="23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28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841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957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028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245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685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652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4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377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693" r:id="rId12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81426" y="4378020"/>
            <a:ext cx="6126142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5540" indent="-155540" defTabSz="514403" fontAlgn="ctr" latinLnBrk="1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ko-KR" altLang="en-US" sz="1089" dirty="0">
                <a:solidFill>
                  <a:prstClr val="black"/>
                </a:solidFill>
              </a:rPr>
              <a:t>블루투스</a:t>
            </a:r>
            <a:r>
              <a:rPr lang="en-US" altLang="ko-KR" sz="1089" dirty="0">
                <a:solidFill>
                  <a:prstClr val="black"/>
                </a:solidFill>
              </a:rPr>
              <a:t>·PC </a:t>
            </a:r>
            <a:r>
              <a:rPr lang="ko-KR" altLang="en-US" sz="1089" dirty="0">
                <a:solidFill>
                  <a:prstClr val="black"/>
                </a:solidFill>
              </a:rPr>
              <a:t>연결 및 </a:t>
            </a:r>
            <a:r>
              <a:rPr lang="en-US" altLang="ko-KR" sz="1089" dirty="0">
                <a:solidFill>
                  <a:prstClr val="black"/>
                </a:solidFill>
              </a:rPr>
              <a:t>MP3 </a:t>
            </a:r>
            <a:r>
              <a:rPr lang="ko-KR" altLang="en-US" sz="1089" dirty="0">
                <a:solidFill>
                  <a:prstClr val="black"/>
                </a:solidFill>
              </a:rPr>
              <a:t>재생</a:t>
            </a:r>
            <a:r>
              <a:rPr lang="en-US" altLang="ko-KR" sz="1089" dirty="0">
                <a:solidFill>
                  <a:prstClr val="black"/>
                </a:solidFill>
              </a:rPr>
              <a:t>/</a:t>
            </a:r>
            <a:r>
              <a:rPr lang="ko-KR" altLang="en-US" sz="1089" dirty="0">
                <a:solidFill>
                  <a:prstClr val="black"/>
                </a:solidFill>
              </a:rPr>
              <a:t>녹음</a:t>
            </a:r>
            <a:r>
              <a:rPr lang="en-US" altLang="ko-KR" sz="1089" dirty="0">
                <a:solidFill>
                  <a:prstClr val="black"/>
                </a:solidFill>
              </a:rPr>
              <a:t>(U-DISK </a:t>
            </a:r>
            <a:r>
              <a:rPr lang="ko-KR" altLang="en-US" sz="1089" dirty="0">
                <a:solidFill>
                  <a:prstClr val="black"/>
                </a:solidFill>
              </a:rPr>
              <a:t>지원</a:t>
            </a:r>
            <a:r>
              <a:rPr lang="en-US" altLang="ko-KR" sz="1089" dirty="0">
                <a:solidFill>
                  <a:prstClr val="black"/>
                </a:solidFill>
              </a:rPr>
              <a:t>), </a:t>
            </a:r>
            <a:r>
              <a:rPr lang="ko-KR" altLang="en-US" sz="1089" dirty="0">
                <a:solidFill>
                  <a:prstClr val="black"/>
                </a:solidFill>
              </a:rPr>
              <a:t>디지털 디스플레이와 헤드폰 모니터 출력 제공</a:t>
            </a:r>
          </a:p>
          <a:p>
            <a:pPr marL="155540" indent="-155540" defTabSz="514403" fontAlgn="ctr" latinLnBrk="1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altLang="ko-KR" sz="1089" dirty="0">
                <a:solidFill>
                  <a:prstClr val="black"/>
                </a:solidFill>
              </a:rPr>
              <a:t>+48V </a:t>
            </a:r>
            <a:r>
              <a:rPr lang="ko-KR" altLang="en-US" sz="1089" dirty="0">
                <a:solidFill>
                  <a:prstClr val="black"/>
                </a:solidFill>
              </a:rPr>
              <a:t>팬텀 파워 지원</a:t>
            </a:r>
            <a:r>
              <a:rPr lang="en-US" altLang="ko-KR" sz="1089" dirty="0">
                <a:solidFill>
                  <a:prstClr val="black"/>
                </a:solidFill>
              </a:rPr>
              <a:t>, </a:t>
            </a:r>
            <a:r>
              <a:rPr lang="ko-KR" altLang="en-US" sz="1089" dirty="0">
                <a:solidFill>
                  <a:prstClr val="black"/>
                </a:solidFill>
              </a:rPr>
              <a:t>채널별 </a:t>
            </a:r>
            <a:r>
              <a:rPr lang="en-US" altLang="ko-KR" sz="1089" dirty="0">
                <a:solidFill>
                  <a:prstClr val="black"/>
                </a:solidFill>
              </a:rPr>
              <a:t>3</a:t>
            </a:r>
            <a:r>
              <a:rPr lang="ko-KR" altLang="en-US" sz="1089" dirty="0">
                <a:solidFill>
                  <a:prstClr val="black"/>
                </a:solidFill>
              </a:rPr>
              <a:t>밴드 </a:t>
            </a:r>
            <a:r>
              <a:rPr lang="en-US" altLang="ko-KR" sz="1089" dirty="0">
                <a:solidFill>
                  <a:prstClr val="black"/>
                </a:solidFill>
              </a:rPr>
              <a:t>EQ </a:t>
            </a:r>
            <a:r>
              <a:rPr lang="ko-KR" altLang="en-US" sz="1089" dirty="0">
                <a:solidFill>
                  <a:prstClr val="black"/>
                </a:solidFill>
              </a:rPr>
              <a:t>및 개별 </a:t>
            </a:r>
            <a:r>
              <a:rPr lang="ko-KR" altLang="en-US" sz="1089" dirty="0" err="1">
                <a:solidFill>
                  <a:prstClr val="black"/>
                </a:solidFill>
              </a:rPr>
              <a:t>음소거</a:t>
            </a:r>
            <a:r>
              <a:rPr lang="ko-KR" altLang="en-US" sz="1089" dirty="0">
                <a:solidFill>
                  <a:prstClr val="black"/>
                </a:solidFill>
              </a:rPr>
              <a:t> 스위치로 정밀한 입력 제어 가능</a:t>
            </a:r>
          </a:p>
          <a:p>
            <a:pPr marL="155540" indent="-155540" defTabSz="514403" fontAlgn="ctr" latinLnBrk="1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altLang="ko-KR" sz="1089" dirty="0">
                <a:solidFill>
                  <a:prstClr val="black"/>
                </a:solidFill>
              </a:rPr>
              <a:t>7</a:t>
            </a:r>
            <a:r>
              <a:rPr lang="ko-KR" altLang="en-US" sz="1089" dirty="0">
                <a:solidFill>
                  <a:prstClr val="black"/>
                </a:solidFill>
              </a:rPr>
              <a:t>밴드 그래픽 </a:t>
            </a:r>
            <a:r>
              <a:rPr lang="en-US" altLang="ko-KR" sz="1089" dirty="0">
                <a:solidFill>
                  <a:prstClr val="black"/>
                </a:solidFill>
              </a:rPr>
              <a:t>EQ</a:t>
            </a:r>
            <a:r>
              <a:rPr lang="ko-KR" altLang="en-US" sz="1089" dirty="0">
                <a:solidFill>
                  <a:prstClr val="black"/>
                </a:solidFill>
              </a:rPr>
              <a:t>와 </a:t>
            </a:r>
            <a:r>
              <a:rPr lang="en-US" altLang="ko-KR" sz="1089" dirty="0">
                <a:solidFill>
                  <a:prstClr val="black"/>
                </a:solidFill>
              </a:rPr>
              <a:t>99</a:t>
            </a:r>
            <a:r>
              <a:rPr lang="ko-KR" altLang="en-US" sz="1089" dirty="0">
                <a:solidFill>
                  <a:prstClr val="black"/>
                </a:solidFill>
              </a:rPr>
              <a:t>가지 </a:t>
            </a:r>
            <a:r>
              <a:rPr lang="en-US" altLang="ko-KR" sz="1089" dirty="0">
                <a:solidFill>
                  <a:prstClr val="black"/>
                </a:solidFill>
              </a:rPr>
              <a:t>DSP </a:t>
            </a:r>
            <a:r>
              <a:rPr lang="ko-KR" altLang="en-US" sz="1089" dirty="0" err="1">
                <a:solidFill>
                  <a:prstClr val="black"/>
                </a:solidFill>
              </a:rPr>
              <a:t>이펙터</a:t>
            </a:r>
            <a:r>
              <a:rPr lang="ko-KR" altLang="en-US" sz="1089" dirty="0">
                <a:solidFill>
                  <a:prstClr val="black"/>
                </a:solidFill>
              </a:rPr>
              <a:t> 내장으로 다양한 사운드 연출 가능</a:t>
            </a:r>
          </a:p>
        </p:txBody>
      </p:sp>
      <p:sp>
        <p:nvSpPr>
          <p:cNvPr id="11" name="직사각형 10"/>
          <p:cNvSpPr/>
          <p:nvPr/>
        </p:nvSpPr>
        <p:spPr>
          <a:xfrm flipV="1">
            <a:off x="295480" y="828073"/>
            <a:ext cx="6312088" cy="6229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295480" y="918342"/>
            <a:ext cx="2447720" cy="339449"/>
          </a:xfrm>
          <a:prstGeom prst="rect">
            <a:avLst/>
          </a:prstGeom>
        </p:spPr>
        <p:txBody>
          <a:bodyPr vert="horz" lIns="82953" tIns="41476" rIns="82953" bIns="41476" rtlCol="0" anchor="t">
            <a:noAutofit/>
          </a:bodyPr>
          <a:lstStyle>
            <a:lvl1pPr algn="l" defTabSz="567019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7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000" b="1" dirty="0">
                <a:latin typeface="+mj-ea"/>
              </a:rPr>
              <a:t>FX-308</a:t>
            </a:r>
            <a:endParaRPr lang="ko-KR" altLang="en-US" sz="2000" b="1" dirty="0">
              <a:latin typeface="+mj-ea"/>
            </a:endParaRPr>
          </a:p>
        </p:txBody>
      </p:sp>
      <p:sp>
        <p:nvSpPr>
          <p:cNvPr id="15" name="제목 1"/>
          <p:cNvSpPr txBox="1">
            <a:spLocks/>
          </p:cNvSpPr>
          <p:nvPr/>
        </p:nvSpPr>
        <p:spPr>
          <a:xfrm>
            <a:off x="430479" y="4145238"/>
            <a:ext cx="1440758" cy="339449"/>
          </a:xfrm>
          <a:prstGeom prst="rect">
            <a:avLst/>
          </a:prstGeom>
        </p:spPr>
        <p:txBody>
          <a:bodyPr vert="horz" lIns="82953" tIns="41476" rIns="82953" bIns="41476" rtlCol="0" anchor="t">
            <a:normAutofit fontScale="97500"/>
          </a:bodyPr>
          <a:lstStyle>
            <a:lvl1pPr algn="l" defTabSz="567019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7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542" b="1" i="1" dirty="0"/>
              <a:t>FEATURE</a:t>
            </a:r>
            <a:endParaRPr lang="ko-KR" altLang="en-US" sz="1542" b="1" i="1" dirty="0"/>
          </a:p>
        </p:txBody>
      </p:sp>
      <p:sp>
        <p:nvSpPr>
          <p:cNvPr id="23" name="제목 1"/>
          <p:cNvSpPr txBox="1">
            <a:spLocks/>
          </p:cNvSpPr>
          <p:nvPr/>
        </p:nvSpPr>
        <p:spPr>
          <a:xfrm>
            <a:off x="296521" y="1218231"/>
            <a:ext cx="3831203" cy="339449"/>
          </a:xfrm>
          <a:prstGeom prst="rect">
            <a:avLst/>
          </a:prstGeom>
        </p:spPr>
        <p:txBody>
          <a:bodyPr vert="horz" lIns="82953" tIns="41476" rIns="82953" bIns="41476" rtlCol="0" anchor="t">
            <a:normAutofit fontScale="97500"/>
          </a:bodyPr>
          <a:lstStyle>
            <a:lvl1pPr algn="l" defTabSz="567019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7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300" b="1" i="1" dirty="0">
                <a:solidFill>
                  <a:schemeClr val="bg1">
                    <a:lumMod val="65000"/>
                  </a:schemeClr>
                </a:solidFill>
              </a:rPr>
              <a:t>Professional  Mixing System</a:t>
            </a:r>
            <a:endParaRPr lang="ko-KR" altLang="en-US" sz="1300" b="1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295480" y="470583"/>
            <a:ext cx="6312088" cy="357490"/>
          </a:xfrm>
          <a:prstGeom prst="rect">
            <a:avLst/>
          </a:prstGeom>
          <a:solidFill>
            <a:srgbClr val="0D1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/>
          </a:p>
        </p:txBody>
      </p:sp>
      <p:sp>
        <p:nvSpPr>
          <p:cNvPr id="29" name="직사각형 28"/>
          <p:cNvSpPr/>
          <p:nvPr/>
        </p:nvSpPr>
        <p:spPr>
          <a:xfrm>
            <a:off x="308042" y="478489"/>
            <a:ext cx="129868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chemeClr val="bg1"/>
                </a:solidFill>
              </a:rPr>
              <a:t>AUDIO MIXER</a:t>
            </a:r>
            <a:endParaRPr lang="ko-KR" altLang="en-US" sz="1500" b="1" dirty="0">
              <a:solidFill>
                <a:schemeClr val="bg1"/>
              </a:solidFill>
            </a:endParaRPr>
          </a:p>
        </p:txBody>
      </p:sp>
      <p:sp>
        <p:nvSpPr>
          <p:cNvPr id="31" name="제목 1"/>
          <p:cNvSpPr txBox="1">
            <a:spLocks/>
          </p:cNvSpPr>
          <p:nvPr/>
        </p:nvSpPr>
        <p:spPr>
          <a:xfrm>
            <a:off x="430479" y="5213429"/>
            <a:ext cx="1847968" cy="339449"/>
          </a:xfrm>
          <a:prstGeom prst="rect">
            <a:avLst/>
          </a:prstGeom>
        </p:spPr>
        <p:txBody>
          <a:bodyPr vert="horz" lIns="82953" tIns="41476" rIns="82953" bIns="41476" rtlCol="0" anchor="t">
            <a:normAutofit fontScale="97500"/>
          </a:bodyPr>
          <a:lstStyle>
            <a:lvl1pPr algn="l" defTabSz="567019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7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542" b="1" i="1" dirty="0"/>
              <a:t>SPECIFICATION</a:t>
            </a:r>
            <a:endParaRPr lang="ko-KR" altLang="en-US" sz="1542" b="1" i="1" dirty="0"/>
          </a:p>
        </p:txBody>
      </p:sp>
      <p:sp>
        <p:nvSpPr>
          <p:cNvPr id="6" name="직사각형 5"/>
          <p:cNvSpPr/>
          <p:nvPr/>
        </p:nvSpPr>
        <p:spPr>
          <a:xfrm>
            <a:off x="1" y="9195977"/>
            <a:ext cx="6857999" cy="5360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/>
          </a:p>
        </p:txBody>
      </p:sp>
      <p:graphicFrame>
        <p:nvGraphicFramePr>
          <p:cNvPr id="1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009862"/>
              </p:ext>
            </p:extLst>
          </p:nvPr>
        </p:nvGraphicFramePr>
        <p:xfrm>
          <a:off x="517400" y="5522418"/>
          <a:ext cx="5868248" cy="355767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90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776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993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+mj-ea"/>
                          <a:ea typeface="+mj-ea"/>
                        </a:rPr>
                        <a:t>항목</a:t>
                      </a:r>
                    </a:p>
                  </a:txBody>
                  <a:tcPr marL="82953" marR="82953" marT="41476" marB="4147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+mj-ea"/>
                          <a:ea typeface="+mj-ea"/>
                        </a:rPr>
                        <a:t>세부내용</a:t>
                      </a:r>
                    </a:p>
                  </a:txBody>
                  <a:tcPr marL="82953" marR="82953" marT="41476" marB="4147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085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200" b="0" dirty="0">
                          <a:effectLst/>
                          <a:latin typeface="+mj-ea"/>
                          <a:ea typeface="+mj-ea"/>
                        </a:rPr>
                        <a:t>CHANNELS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ko-KR" sz="1200" b="0" dirty="0">
                          <a:effectLst/>
                          <a:latin typeface="+mj-ea"/>
                          <a:ea typeface="+mj-ea"/>
                        </a:rPr>
                        <a:t>8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085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200" b="0" dirty="0">
                          <a:effectLst/>
                          <a:latin typeface="+mj-ea"/>
                          <a:ea typeface="+mj-ea"/>
                        </a:rPr>
                        <a:t>COMBO JACK(MIC)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ko-KR" sz="1200" b="0" dirty="0">
                          <a:effectLst/>
                          <a:latin typeface="+mj-ea"/>
                          <a:ea typeface="+mj-ea"/>
                        </a:rPr>
                        <a:t>6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3342938567"/>
                  </a:ext>
                </a:extLst>
              </a:tr>
              <a:tr h="173085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200" b="0">
                          <a:effectLst/>
                          <a:latin typeface="+mj-ea"/>
                          <a:ea typeface="+mj-ea"/>
                        </a:rPr>
                        <a:t>STEREO CHANNEL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ko-KR" sz="1200" b="0" dirty="0">
                          <a:effectLst/>
                          <a:latin typeface="+mj-ea"/>
                          <a:ea typeface="+mj-ea"/>
                        </a:rPr>
                        <a:t>2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2711973108"/>
                  </a:ext>
                </a:extLst>
              </a:tr>
              <a:tr h="173085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200" b="0">
                          <a:effectLst/>
                          <a:latin typeface="+mj-ea"/>
                          <a:ea typeface="+mj-ea"/>
                        </a:rPr>
                        <a:t>MAIN OUTPUT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ko-KR" sz="1200" b="0" dirty="0">
                          <a:effectLst/>
                          <a:latin typeface="+mj-ea"/>
                          <a:ea typeface="+mj-ea"/>
                        </a:rPr>
                        <a:t>2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1479017025"/>
                  </a:ext>
                </a:extLst>
              </a:tr>
              <a:tr h="173085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200" b="0">
                          <a:effectLst/>
                          <a:latin typeface="+mj-ea"/>
                          <a:ea typeface="+mj-ea"/>
                        </a:rPr>
                        <a:t>MONO OUTPUT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ko-KR" sz="1200" b="0" dirty="0">
                          <a:effectLst/>
                          <a:latin typeface="+mj-ea"/>
                          <a:ea typeface="+mj-ea"/>
                        </a:rPr>
                        <a:t>1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2024242727"/>
                  </a:ext>
                </a:extLst>
              </a:tr>
              <a:tr h="173085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200" b="0">
                          <a:effectLst/>
                          <a:latin typeface="+mj-ea"/>
                          <a:ea typeface="+mj-ea"/>
                        </a:rPr>
                        <a:t>FX SEND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ko-KR" sz="1200" b="0" dirty="0">
                          <a:effectLst/>
                          <a:latin typeface="+mj-ea"/>
                          <a:ea typeface="+mj-ea"/>
                        </a:rPr>
                        <a:t>1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1223137793"/>
                  </a:ext>
                </a:extLst>
              </a:tr>
              <a:tr h="173085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200" b="0">
                          <a:effectLst/>
                          <a:latin typeface="+mj-ea"/>
                          <a:ea typeface="+mj-ea"/>
                        </a:rPr>
                        <a:t>AUX OUTPUT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ko-KR" sz="1200" b="0" dirty="0">
                          <a:effectLst/>
                          <a:latin typeface="+mj-ea"/>
                          <a:ea typeface="+mj-ea"/>
                        </a:rPr>
                        <a:t>2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1541123275"/>
                  </a:ext>
                </a:extLst>
              </a:tr>
              <a:tr h="173085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200" b="0">
                          <a:effectLst/>
                          <a:latin typeface="+mj-ea"/>
                          <a:ea typeface="+mj-ea"/>
                        </a:rPr>
                        <a:t>PHONES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ko-KR" sz="1200" b="0" dirty="0">
                          <a:effectLst/>
                          <a:latin typeface="+mj-ea"/>
                          <a:ea typeface="+mj-ea"/>
                        </a:rPr>
                        <a:t>1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1147858415"/>
                  </a:ext>
                </a:extLst>
              </a:tr>
              <a:tr h="173085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200" b="0">
                          <a:effectLst/>
                          <a:latin typeface="+mj-ea"/>
                          <a:ea typeface="+mj-ea"/>
                        </a:rPr>
                        <a:t>MAIN OUT LEVEL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0" dirty="0">
                          <a:effectLst/>
                          <a:latin typeface="+mj-ea"/>
                          <a:ea typeface="+mj-ea"/>
                        </a:rPr>
                        <a:t>+22dBu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2771198468"/>
                  </a:ext>
                </a:extLst>
              </a:tr>
              <a:tr h="173085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200" b="0">
                          <a:effectLst/>
                          <a:latin typeface="+mj-ea"/>
                          <a:ea typeface="+mj-ea"/>
                        </a:rPr>
                        <a:t>AUX OUT LEVEL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0" dirty="0">
                          <a:effectLst/>
                          <a:latin typeface="+mj-ea"/>
                          <a:ea typeface="+mj-ea"/>
                        </a:rPr>
                        <a:t>+22dBu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2278892896"/>
                  </a:ext>
                </a:extLst>
              </a:tr>
              <a:tr h="173085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200" b="0">
                          <a:effectLst/>
                          <a:latin typeface="+mj-ea"/>
                          <a:ea typeface="+mj-ea"/>
                        </a:rPr>
                        <a:t>PHONES IMPEDANCE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0" dirty="0">
                          <a:effectLst/>
                          <a:latin typeface="+mj-ea"/>
                          <a:ea typeface="+mj-ea"/>
                        </a:rPr>
                        <a:t>+19 </a:t>
                      </a:r>
                      <a:r>
                        <a:rPr lang="en-US" sz="1200" b="0" dirty="0" err="1">
                          <a:effectLst/>
                          <a:latin typeface="+mj-ea"/>
                          <a:ea typeface="+mj-ea"/>
                        </a:rPr>
                        <a:t>dBu</a:t>
                      </a:r>
                      <a:r>
                        <a:rPr lang="en-US" sz="1200" b="0" dirty="0">
                          <a:effectLst/>
                          <a:latin typeface="+mj-ea"/>
                          <a:ea typeface="+mj-ea"/>
                        </a:rPr>
                        <a:t> / 150 Ω load (+25 dBm)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1401727787"/>
                  </a:ext>
                </a:extLst>
              </a:tr>
              <a:tr h="173085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200" b="0">
                          <a:effectLst/>
                          <a:latin typeface="+mj-ea"/>
                          <a:ea typeface="+mj-ea"/>
                        </a:rPr>
                        <a:t>CD/USB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0" dirty="0">
                          <a:effectLst/>
                          <a:latin typeface="+mj-ea"/>
                          <a:ea typeface="+mj-ea"/>
                        </a:rPr>
                        <a:t>1PAIR RCA / USB-A TYPE / BLUETOOTH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085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200" b="0">
                          <a:effectLst/>
                          <a:latin typeface="+mj-ea"/>
                          <a:ea typeface="+mj-ea"/>
                        </a:rPr>
                        <a:t>FX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0" dirty="0">
                          <a:effectLst/>
                          <a:latin typeface="+mj-ea"/>
                          <a:ea typeface="+mj-ea"/>
                        </a:rPr>
                        <a:t>99 TYPE DIGITAL FX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3085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200" b="0">
                          <a:effectLst/>
                          <a:latin typeface="+mj-ea"/>
                          <a:ea typeface="+mj-ea"/>
                        </a:rPr>
                        <a:t>MASTER EQ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0" dirty="0">
                          <a:effectLst/>
                          <a:latin typeface="+mj-ea"/>
                          <a:ea typeface="+mj-ea"/>
                        </a:rPr>
                        <a:t>7-BAND STEREO GRAPHIC EQUALIZER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3085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200" b="0">
                          <a:effectLst/>
                          <a:latin typeface="+mj-ea"/>
                          <a:ea typeface="+mj-ea"/>
                        </a:rPr>
                        <a:t>Electrical Specifications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0" dirty="0">
                          <a:effectLst/>
                          <a:latin typeface="+mj-ea"/>
                          <a:ea typeface="+mj-ea"/>
                        </a:rPr>
                        <a:t>100V ~ 240V @ 50Hz~60Hz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3085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200" b="0">
                          <a:effectLst/>
                          <a:latin typeface="+mj-ea"/>
                          <a:ea typeface="+mj-ea"/>
                        </a:rPr>
                        <a:t>Power Consumption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0" dirty="0">
                          <a:effectLst/>
                          <a:latin typeface="+mj-ea"/>
                          <a:ea typeface="+mj-ea"/>
                        </a:rPr>
                        <a:t>25W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3085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200" b="0">
                          <a:effectLst/>
                          <a:latin typeface="+mj-ea"/>
                          <a:ea typeface="+mj-ea"/>
                        </a:rPr>
                        <a:t>Dimension(WxHxD)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0" dirty="0">
                          <a:effectLst/>
                          <a:latin typeface="+mj-ea"/>
                          <a:ea typeface="+mj-ea"/>
                        </a:rPr>
                        <a:t>344 x 289 x 99mm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3085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200" b="0" dirty="0">
                          <a:effectLst/>
                          <a:latin typeface="+mj-ea"/>
                          <a:ea typeface="+mj-ea"/>
                        </a:rPr>
                        <a:t>Weight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0" dirty="0">
                          <a:effectLst/>
                          <a:latin typeface="+mj-ea"/>
                          <a:ea typeface="+mj-ea"/>
                        </a:rPr>
                        <a:t>3.6kg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864" y="9173970"/>
            <a:ext cx="646598" cy="53602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643" y="1104858"/>
            <a:ext cx="1244803" cy="2287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745DD1-F088-11D1-7C78-883B05113C71}"/>
              </a:ext>
            </a:extLst>
          </p:cNvPr>
          <p:cNvSpPr txBox="1"/>
          <p:nvPr/>
        </p:nvSpPr>
        <p:spPr>
          <a:xfrm>
            <a:off x="3400243" y="9302206"/>
            <a:ext cx="2331683" cy="440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900"/>
              </a:lnSpc>
            </a:pPr>
            <a:r>
              <a:rPr lang="en-US" altLang="ko-KR" sz="1050" b="1" dirty="0">
                <a:solidFill>
                  <a:schemeClr val="bg1"/>
                </a:solidFill>
                <a:latin typeface="+mj-lt"/>
              </a:rPr>
              <a:t>www.voatek.com</a:t>
            </a:r>
          </a:p>
          <a:p>
            <a:pPr algn="r">
              <a:lnSpc>
                <a:spcPts val="900"/>
              </a:lnSpc>
            </a:pPr>
            <a:r>
              <a:rPr lang="en-US" altLang="ko-KR" sz="907" dirty="0">
                <a:solidFill>
                  <a:schemeClr val="bg1"/>
                </a:solidFill>
                <a:latin typeface="+mj-lt"/>
              </a:rPr>
              <a:t>e-mail : voatek@naver.com</a:t>
            </a:r>
          </a:p>
          <a:p>
            <a:pPr algn="r">
              <a:lnSpc>
                <a:spcPts val="900"/>
              </a:lnSpc>
            </a:pPr>
            <a:r>
              <a:rPr lang="en-US" altLang="ko-KR" sz="907" dirty="0">
                <a:solidFill>
                  <a:schemeClr val="bg1"/>
                </a:solidFill>
                <a:latin typeface="+mj-lt"/>
              </a:rPr>
              <a:t>Tel : 031-8011-0388</a:t>
            </a:r>
          </a:p>
        </p:txBody>
      </p:sp>
      <p:pic>
        <p:nvPicPr>
          <p:cNvPr id="5" name="그림 4" descr="전자제품, 전자 공학, 전자 기기, 믹싱 콘솔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BCB61C7-5D26-AC74-4CD0-55B133D82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7000" y="1473020"/>
            <a:ext cx="3715643" cy="260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815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913</TotalTime>
  <Words>168</Words>
  <Application>Microsoft Office PowerPoint</Application>
  <PresentationFormat>A4 용지(210x297mm)</PresentationFormat>
  <Paragraphs>49</Paragraphs>
  <Slides>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테마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노 윤섭</dc:creator>
  <cp:lastModifiedBy>민경 신</cp:lastModifiedBy>
  <cp:revision>143</cp:revision>
  <cp:lastPrinted>2020-11-13T07:15:08Z</cp:lastPrinted>
  <dcterms:created xsi:type="dcterms:W3CDTF">2020-09-29T01:50:16Z</dcterms:created>
  <dcterms:modified xsi:type="dcterms:W3CDTF">2026-01-12T03:46:00Z</dcterms:modified>
</cp:coreProperties>
</file>