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4" r:id="rId1"/>
  </p:sldMasterIdLst>
  <p:sldIdLst>
    <p:sldId id="260" r:id="rId2"/>
  </p:sldIdLst>
  <p:sldSz cx="6858000" cy="9906000" type="A4"/>
  <p:notesSz cx="7099300" cy="10234613"/>
  <p:defaultTextStyle>
    <a:defPPr>
      <a:defRPr lang="en-US"/>
    </a:defPPr>
    <a:lvl1pPr marL="0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1pPr>
    <a:lvl2pPr marL="419913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2pPr>
    <a:lvl3pPr marL="839828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3pPr>
    <a:lvl4pPr marL="1259742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4pPr>
    <a:lvl5pPr marL="1679655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5pPr>
    <a:lvl6pPr marL="2099569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6pPr>
    <a:lvl7pPr marL="2519483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7pPr>
    <a:lvl8pPr marL="2939397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8pPr>
    <a:lvl9pPr marL="3359310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1F23"/>
    <a:srgbClr val="DCDCDC"/>
    <a:srgbClr val="0D1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3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212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12/30/2025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690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441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12/30/2025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71490" y="9181395"/>
            <a:ext cx="2892138" cy="5111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14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361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서울시 동작구 상도로 </a:t>
            </a:r>
            <a:r>
              <a:rPr lang="en-US" altLang="ko-KR" sz="1361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17 </a:t>
            </a:r>
            <a:r>
              <a:rPr lang="ko-KR" altLang="en-US" sz="1361" b="0" i="0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동화빌딩</a:t>
            </a:r>
          </a:p>
          <a:p>
            <a:endParaRPr lang="ko-KR" altLang="en-US" sz="136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79" y="-5631"/>
            <a:ext cx="6858000" cy="9911633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3997532" y="9364769"/>
            <a:ext cx="2321469" cy="5530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98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서울시 동작구 상도로 </a:t>
            </a:r>
            <a:r>
              <a:rPr lang="en-US" altLang="ko-KR" sz="998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17 </a:t>
            </a:r>
            <a:r>
              <a:rPr lang="ko-KR" altLang="en-US" sz="998" b="0" i="0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동화빌딩</a:t>
            </a:r>
            <a:endParaRPr lang="en-US" altLang="ko-KR" sz="998" b="0" i="0" kern="1200" dirty="0">
              <a:solidFill>
                <a:schemeClr val="bg1"/>
              </a:solidFill>
              <a:effectLst/>
              <a:latin typeface="+mj-lt"/>
              <a:ea typeface="+mn-ea"/>
              <a:cs typeface="+mn-cs"/>
            </a:endParaRPr>
          </a:p>
          <a:p>
            <a:r>
              <a:rPr lang="en-US" altLang="ko-KR" sz="998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TEL : 02-825-0300 FAX: 02-825-1141</a:t>
            </a:r>
          </a:p>
          <a:p>
            <a:endParaRPr lang="ko-KR" altLang="en-US" sz="998" b="0" i="0" kern="1200" dirty="0">
              <a:solidFill>
                <a:schemeClr val="bg1"/>
              </a:solidFill>
              <a:effectLst/>
              <a:latin typeface="+mj-lt"/>
              <a:ea typeface="+mn-ea"/>
              <a:cs typeface="+mn-cs"/>
            </a:endParaRPr>
          </a:p>
        </p:txBody>
      </p:sp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351" y="9086912"/>
            <a:ext cx="1527298" cy="23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28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841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957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12/30/2025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028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245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68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652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12/30/2025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4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37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693" r:id="rId12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 flipV="1">
            <a:off x="295480" y="828073"/>
            <a:ext cx="6312088" cy="6229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295480" y="918342"/>
            <a:ext cx="2447720" cy="339449"/>
          </a:xfrm>
          <a:prstGeom prst="rect">
            <a:avLst/>
          </a:prstGeom>
        </p:spPr>
        <p:txBody>
          <a:bodyPr vert="horz" lIns="82953" tIns="41476" rIns="82953" bIns="41476" rtlCol="0" anchor="t">
            <a:noAutofit/>
          </a:bodyPr>
          <a:lstStyle>
            <a:lvl1pPr algn="l" defTabSz="567019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7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000" b="1" dirty="0">
                <a:latin typeface="+mj-ea"/>
              </a:rPr>
              <a:t>FX-312</a:t>
            </a:r>
            <a:endParaRPr lang="ko-KR" altLang="en-US" sz="2000" b="1" dirty="0">
              <a:latin typeface="+mj-ea"/>
            </a:endParaRPr>
          </a:p>
        </p:txBody>
      </p:sp>
      <p:sp>
        <p:nvSpPr>
          <p:cNvPr id="23" name="제목 1"/>
          <p:cNvSpPr txBox="1">
            <a:spLocks/>
          </p:cNvSpPr>
          <p:nvPr/>
        </p:nvSpPr>
        <p:spPr>
          <a:xfrm>
            <a:off x="296521" y="1218231"/>
            <a:ext cx="3831203" cy="339449"/>
          </a:xfrm>
          <a:prstGeom prst="rect">
            <a:avLst/>
          </a:prstGeom>
        </p:spPr>
        <p:txBody>
          <a:bodyPr vert="horz" lIns="82953" tIns="41476" rIns="82953" bIns="41476" rtlCol="0" anchor="t">
            <a:normAutofit fontScale="97500"/>
          </a:bodyPr>
          <a:lstStyle>
            <a:lvl1pPr algn="l" defTabSz="567019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7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300" b="1" i="1" dirty="0">
                <a:solidFill>
                  <a:schemeClr val="bg1">
                    <a:lumMod val="65000"/>
                  </a:schemeClr>
                </a:solidFill>
              </a:rPr>
              <a:t>Professional  Mixing System</a:t>
            </a:r>
            <a:endParaRPr lang="ko-KR" altLang="en-US" sz="1300" b="1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295480" y="470583"/>
            <a:ext cx="6312088" cy="357490"/>
          </a:xfrm>
          <a:prstGeom prst="rect">
            <a:avLst/>
          </a:prstGeom>
          <a:solidFill>
            <a:srgbClr val="0D1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/>
          </a:p>
        </p:txBody>
      </p:sp>
      <p:sp>
        <p:nvSpPr>
          <p:cNvPr id="29" name="직사각형 28"/>
          <p:cNvSpPr/>
          <p:nvPr/>
        </p:nvSpPr>
        <p:spPr>
          <a:xfrm>
            <a:off x="308042" y="478489"/>
            <a:ext cx="129868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chemeClr val="bg1"/>
                </a:solidFill>
              </a:rPr>
              <a:t>AUDIO MIXER</a:t>
            </a:r>
            <a:endParaRPr lang="ko-KR" altLang="en-US" sz="1500" b="1" dirty="0">
              <a:solidFill>
                <a:schemeClr val="bg1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" y="9195977"/>
            <a:ext cx="6857999" cy="5360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864" y="9173970"/>
            <a:ext cx="646598" cy="53602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643" y="1104858"/>
            <a:ext cx="1244803" cy="2287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F86BBF-FBCE-8C58-02B7-E8483E10FA7C}"/>
              </a:ext>
            </a:extLst>
          </p:cNvPr>
          <p:cNvSpPr txBox="1"/>
          <p:nvPr/>
        </p:nvSpPr>
        <p:spPr>
          <a:xfrm>
            <a:off x="3400243" y="9302206"/>
            <a:ext cx="2331683" cy="44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900"/>
              </a:lnSpc>
            </a:pPr>
            <a:r>
              <a:rPr lang="en-US" altLang="ko-KR" sz="1050" b="1" dirty="0">
                <a:solidFill>
                  <a:schemeClr val="bg1"/>
                </a:solidFill>
                <a:latin typeface="+mj-lt"/>
              </a:rPr>
              <a:t>www.voatek.com</a:t>
            </a:r>
          </a:p>
          <a:p>
            <a:pPr algn="r">
              <a:lnSpc>
                <a:spcPts val="900"/>
              </a:lnSpc>
            </a:pPr>
            <a:r>
              <a:rPr lang="en-US" altLang="ko-KR" sz="907" dirty="0">
                <a:solidFill>
                  <a:schemeClr val="bg1"/>
                </a:solidFill>
                <a:latin typeface="+mj-lt"/>
              </a:rPr>
              <a:t>e-mail : voatek@naver.com</a:t>
            </a:r>
          </a:p>
          <a:p>
            <a:pPr algn="r">
              <a:lnSpc>
                <a:spcPts val="900"/>
              </a:lnSpc>
            </a:pPr>
            <a:r>
              <a:rPr lang="en-US" altLang="ko-KR" sz="907" dirty="0">
                <a:solidFill>
                  <a:schemeClr val="bg1"/>
                </a:solidFill>
                <a:latin typeface="+mj-lt"/>
              </a:rPr>
              <a:t>Tel : 031-8011-0388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555568-D05A-2449-BD43-E62FC25B31BE}"/>
              </a:ext>
            </a:extLst>
          </p:cNvPr>
          <p:cNvSpPr txBox="1"/>
          <p:nvPr/>
        </p:nvSpPr>
        <p:spPr>
          <a:xfrm>
            <a:off x="481426" y="4455691"/>
            <a:ext cx="6126142" cy="727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5540" lvl="0" indent="-155540" defTabSz="514403" latinLnBrk="1">
              <a:lnSpc>
                <a:spcPts val="1700"/>
              </a:lnSpc>
              <a:buFont typeface="Arial"/>
              <a:buChar char="•"/>
              <a:defRPr/>
            </a:pPr>
            <a:r>
              <a:rPr lang="ko-KR" altLang="en-US" sz="1089" dirty="0">
                <a:solidFill>
                  <a:prstClr val="black"/>
                </a:solidFill>
              </a:rPr>
              <a:t>블루투스</a:t>
            </a:r>
            <a:r>
              <a:rPr lang="en-US" altLang="ko-KR" sz="1089" dirty="0">
                <a:solidFill>
                  <a:prstClr val="black"/>
                </a:solidFill>
              </a:rPr>
              <a:t>·PC </a:t>
            </a:r>
            <a:r>
              <a:rPr lang="ko-KR" altLang="en-US" sz="1089" dirty="0">
                <a:solidFill>
                  <a:prstClr val="black"/>
                </a:solidFill>
              </a:rPr>
              <a:t>연결 및 </a:t>
            </a:r>
            <a:r>
              <a:rPr lang="en-US" altLang="ko-KR" sz="1089" dirty="0">
                <a:solidFill>
                  <a:prstClr val="black"/>
                </a:solidFill>
              </a:rPr>
              <a:t>MP3 </a:t>
            </a:r>
            <a:r>
              <a:rPr lang="ko-KR" altLang="en-US" sz="1089" dirty="0">
                <a:solidFill>
                  <a:prstClr val="black"/>
                </a:solidFill>
              </a:rPr>
              <a:t>재생</a:t>
            </a:r>
            <a:r>
              <a:rPr lang="en-US" altLang="ko-KR" sz="1089" dirty="0">
                <a:solidFill>
                  <a:prstClr val="black"/>
                </a:solidFill>
              </a:rPr>
              <a:t>/</a:t>
            </a:r>
            <a:r>
              <a:rPr lang="ko-KR" altLang="en-US" sz="1089" dirty="0">
                <a:solidFill>
                  <a:prstClr val="black"/>
                </a:solidFill>
              </a:rPr>
              <a:t>녹음</a:t>
            </a:r>
            <a:r>
              <a:rPr lang="en-US" altLang="ko-KR" sz="1089" dirty="0">
                <a:solidFill>
                  <a:prstClr val="black"/>
                </a:solidFill>
              </a:rPr>
              <a:t>(U-DISK </a:t>
            </a:r>
            <a:r>
              <a:rPr lang="ko-KR" altLang="en-US" sz="1089" dirty="0">
                <a:solidFill>
                  <a:prstClr val="black"/>
                </a:solidFill>
              </a:rPr>
              <a:t>지원</a:t>
            </a:r>
            <a:r>
              <a:rPr lang="en-US" altLang="ko-KR" sz="1089" dirty="0">
                <a:solidFill>
                  <a:prstClr val="black"/>
                </a:solidFill>
              </a:rPr>
              <a:t>), </a:t>
            </a:r>
            <a:r>
              <a:rPr lang="ko-KR" altLang="en-US" sz="1089" dirty="0">
                <a:solidFill>
                  <a:prstClr val="black"/>
                </a:solidFill>
              </a:rPr>
              <a:t>디지털 디스플레이와 헤드폰 모니터 출력 제공</a:t>
            </a:r>
          </a:p>
          <a:p>
            <a:pPr marL="155540" lvl="0" indent="-155540" defTabSz="514403" latinLnBrk="1">
              <a:lnSpc>
                <a:spcPts val="1700"/>
              </a:lnSpc>
              <a:buFont typeface="Arial"/>
              <a:buChar char="•"/>
              <a:defRPr/>
            </a:pPr>
            <a:r>
              <a:rPr lang="en-US" altLang="ko-KR" sz="1089" dirty="0">
                <a:solidFill>
                  <a:prstClr val="black"/>
                </a:solidFill>
              </a:rPr>
              <a:t>+48V </a:t>
            </a:r>
            <a:r>
              <a:rPr lang="ko-KR" altLang="en-US" sz="1089" dirty="0">
                <a:solidFill>
                  <a:prstClr val="black"/>
                </a:solidFill>
              </a:rPr>
              <a:t>팬텀 파워 지원</a:t>
            </a:r>
            <a:r>
              <a:rPr lang="en-US" altLang="ko-KR" sz="1089" dirty="0">
                <a:solidFill>
                  <a:prstClr val="black"/>
                </a:solidFill>
              </a:rPr>
              <a:t>, </a:t>
            </a:r>
            <a:r>
              <a:rPr lang="ko-KR" altLang="en-US" sz="1089" dirty="0">
                <a:solidFill>
                  <a:prstClr val="black"/>
                </a:solidFill>
              </a:rPr>
              <a:t>채널별 </a:t>
            </a:r>
            <a:r>
              <a:rPr lang="en-US" altLang="ko-KR" sz="1089" dirty="0">
                <a:solidFill>
                  <a:prstClr val="black"/>
                </a:solidFill>
              </a:rPr>
              <a:t>3</a:t>
            </a:r>
            <a:r>
              <a:rPr lang="ko-KR" altLang="en-US" sz="1089" dirty="0">
                <a:solidFill>
                  <a:prstClr val="black"/>
                </a:solidFill>
              </a:rPr>
              <a:t>밴드 </a:t>
            </a:r>
            <a:r>
              <a:rPr lang="en-US" altLang="ko-KR" sz="1089" dirty="0">
                <a:solidFill>
                  <a:prstClr val="black"/>
                </a:solidFill>
              </a:rPr>
              <a:t>EQ </a:t>
            </a:r>
            <a:r>
              <a:rPr lang="ko-KR" altLang="en-US" sz="1089" dirty="0">
                <a:solidFill>
                  <a:prstClr val="black"/>
                </a:solidFill>
              </a:rPr>
              <a:t>및 개별 </a:t>
            </a:r>
            <a:r>
              <a:rPr lang="ko-KR" altLang="en-US" sz="1089" dirty="0" err="1">
                <a:solidFill>
                  <a:prstClr val="black"/>
                </a:solidFill>
              </a:rPr>
              <a:t>음소거</a:t>
            </a:r>
            <a:r>
              <a:rPr lang="ko-KR" altLang="en-US" sz="1089" dirty="0">
                <a:solidFill>
                  <a:prstClr val="black"/>
                </a:solidFill>
              </a:rPr>
              <a:t> 스위치로 정밀한 입력 제어 가능</a:t>
            </a:r>
          </a:p>
          <a:p>
            <a:pPr marL="155540" lvl="0" indent="-155540" defTabSz="514403" latinLnBrk="1">
              <a:lnSpc>
                <a:spcPts val="1700"/>
              </a:lnSpc>
              <a:buFont typeface="Arial"/>
              <a:buChar char="•"/>
              <a:defRPr/>
            </a:pPr>
            <a:r>
              <a:rPr lang="en-US" altLang="ko-KR" sz="1089" dirty="0">
                <a:solidFill>
                  <a:prstClr val="black"/>
                </a:solidFill>
              </a:rPr>
              <a:t>7</a:t>
            </a:r>
            <a:r>
              <a:rPr lang="ko-KR" altLang="en-US" sz="1089" dirty="0">
                <a:solidFill>
                  <a:prstClr val="black"/>
                </a:solidFill>
              </a:rPr>
              <a:t>밴드 그래픽 </a:t>
            </a:r>
            <a:r>
              <a:rPr lang="en-US" altLang="ko-KR" sz="1089" dirty="0">
                <a:solidFill>
                  <a:prstClr val="black"/>
                </a:solidFill>
              </a:rPr>
              <a:t>EQ</a:t>
            </a:r>
            <a:r>
              <a:rPr lang="ko-KR" altLang="en-US" sz="1089" dirty="0">
                <a:solidFill>
                  <a:prstClr val="black"/>
                </a:solidFill>
              </a:rPr>
              <a:t>와 </a:t>
            </a:r>
            <a:r>
              <a:rPr lang="en-US" altLang="ko-KR" sz="1089" dirty="0">
                <a:solidFill>
                  <a:prstClr val="black"/>
                </a:solidFill>
              </a:rPr>
              <a:t>99</a:t>
            </a:r>
            <a:r>
              <a:rPr lang="ko-KR" altLang="en-US" sz="1089" dirty="0">
                <a:solidFill>
                  <a:prstClr val="black"/>
                </a:solidFill>
              </a:rPr>
              <a:t>가지 </a:t>
            </a:r>
            <a:r>
              <a:rPr lang="en-US" altLang="ko-KR" sz="1089" dirty="0">
                <a:solidFill>
                  <a:prstClr val="black"/>
                </a:solidFill>
              </a:rPr>
              <a:t>DSP </a:t>
            </a:r>
            <a:r>
              <a:rPr lang="ko-KR" altLang="en-US" sz="1089" dirty="0" err="1">
                <a:solidFill>
                  <a:prstClr val="black"/>
                </a:solidFill>
              </a:rPr>
              <a:t>이펙터</a:t>
            </a:r>
            <a:r>
              <a:rPr lang="ko-KR" altLang="en-US" sz="1089" dirty="0">
                <a:solidFill>
                  <a:prstClr val="black"/>
                </a:solidFill>
              </a:rPr>
              <a:t> 내장으로 다양한 사운드 연출 가능</a:t>
            </a:r>
          </a:p>
        </p:txBody>
      </p:sp>
      <p:sp>
        <p:nvSpPr>
          <p:cNvPr id="14" name="제목 1">
            <a:extLst>
              <a:ext uri="{FF2B5EF4-FFF2-40B4-BE49-F238E27FC236}">
                <a16:creationId xmlns:a16="http://schemas.microsoft.com/office/drawing/2014/main" id="{6CF97928-A506-E7C8-41CB-6177A1678576}"/>
              </a:ext>
            </a:extLst>
          </p:cNvPr>
          <p:cNvSpPr txBox="1"/>
          <p:nvPr/>
        </p:nvSpPr>
        <p:spPr>
          <a:xfrm>
            <a:off x="430479" y="4222909"/>
            <a:ext cx="1440758" cy="339449"/>
          </a:xfrm>
          <a:prstGeom prst="rect">
            <a:avLst/>
          </a:prstGeom>
        </p:spPr>
        <p:txBody>
          <a:bodyPr vert="horz" lIns="82953" tIns="41476" rIns="82953" bIns="41476" anchor="t">
            <a:normAutofit/>
          </a:bodyPr>
          <a:lstStyle>
            <a:lvl1pPr algn="l" defTabSz="567019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7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altLang="ko-KR" sz="1542" b="1" i="1"/>
              <a:t>FEATURE</a:t>
            </a:r>
            <a:endParaRPr lang="ko-KR" altLang="en-US" sz="1542" b="1" i="1"/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id="{21D17BC5-F163-087F-A8EA-381F3C2CB7BD}"/>
              </a:ext>
            </a:extLst>
          </p:cNvPr>
          <p:cNvSpPr txBox="1"/>
          <p:nvPr/>
        </p:nvSpPr>
        <p:spPr>
          <a:xfrm>
            <a:off x="430479" y="5209393"/>
            <a:ext cx="1847968" cy="339449"/>
          </a:xfrm>
          <a:prstGeom prst="rect">
            <a:avLst/>
          </a:prstGeom>
        </p:spPr>
        <p:txBody>
          <a:bodyPr vert="horz" lIns="82953" tIns="41476" rIns="82953" bIns="41476" anchor="t">
            <a:normAutofit/>
          </a:bodyPr>
          <a:lstStyle>
            <a:lvl1pPr algn="l" defTabSz="567019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7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altLang="ko-KR" sz="1542" b="1" i="1"/>
              <a:t>SPECIFICATION</a:t>
            </a:r>
            <a:endParaRPr lang="ko-KR" altLang="en-US" sz="1542" b="1" i="1"/>
          </a:p>
        </p:txBody>
      </p:sp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6D67C8C3-8F14-57D0-B5B1-BDF65B3A61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221764"/>
              </p:ext>
            </p:extLst>
          </p:nvPr>
        </p:nvGraphicFramePr>
        <p:xfrm>
          <a:off x="517400" y="5518382"/>
          <a:ext cx="5872017" cy="355954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90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1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645">
                <a:tc>
                  <a:txBody>
                    <a:bodyPr/>
                    <a:lstStyle/>
                    <a:p>
                      <a:pPr lvl="0" algn="ctr" latinLnBrk="1">
                        <a:defRPr/>
                      </a:pPr>
                      <a:r>
                        <a:rPr lang="ko-KR" altLang="en-US" sz="1000">
                          <a:latin typeface="+mn-ea"/>
                          <a:ea typeface="+mn-ea"/>
                        </a:rPr>
                        <a:t>항목</a:t>
                      </a:r>
                    </a:p>
                  </a:txBody>
                  <a:tcPr marL="82953" marR="82953" marT="41476" marB="41476" anchor="ctr"/>
                </a:tc>
                <a:tc>
                  <a:txBody>
                    <a:bodyPr/>
                    <a:lstStyle/>
                    <a:p>
                      <a:pPr lvl="0" algn="ctr" latinLnBrk="1">
                        <a:defRPr/>
                      </a:pPr>
                      <a:r>
                        <a:rPr lang="ko-KR" altLang="en-US" sz="1000">
                          <a:latin typeface="+mn-ea"/>
                          <a:ea typeface="+mn-ea"/>
                        </a:rPr>
                        <a:t>세부내용</a:t>
                      </a:r>
                    </a:p>
                  </a:txBody>
                  <a:tcPr marL="82953" marR="82953" marT="41476" marB="4147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161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100" b="0" dirty="0">
                          <a:effectLst/>
                          <a:latin typeface="+mj-ea"/>
                          <a:ea typeface="+mj-ea"/>
                        </a:rPr>
                        <a:t>CHANNELS</a:t>
                      </a:r>
                    </a:p>
                  </a:txBody>
                  <a:tcPr marL="108000" marR="28575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altLang="ko-KR" sz="1100" b="0" dirty="0">
                          <a:effectLst/>
                          <a:latin typeface="+mn-ea"/>
                          <a:ea typeface="+mn-ea"/>
                        </a:rPr>
                        <a:t>12</a:t>
                      </a:r>
                    </a:p>
                  </a:txBody>
                  <a:tcPr marL="108000" marR="285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61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100" b="0" dirty="0">
                          <a:effectLst/>
                          <a:latin typeface="+mj-ea"/>
                          <a:ea typeface="+mj-ea"/>
                        </a:rPr>
                        <a:t>COMBO JACK(MIC)</a:t>
                      </a:r>
                    </a:p>
                  </a:txBody>
                  <a:tcPr marL="108000" marR="28575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altLang="ko-KR" sz="1100" b="0" dirty="0">
                          <a:effectLst/>
                          <a:latin typeface="+mn-ea"/>
                          <a:ea typeface="+mn-ea"/>
                        </a:rPr>
                        <a:t>10</a:t>
                      </a:r>
                    </a:p>
                  </a:txBody>
                  <a:tcPr marL="108000" marR="28575" marT="0" marB="0" anchor="ctr"/>
                </a:tc>
                <a:extLst>
                  <a:ext uri="{0D108BD9-81ED-4DB2-BD59-A6C34878D82A}">
                    <a16:rowId xmlns:a16="http://schemas.microsoft.com/office/drawing/2014/main" val="584575274"/>
                  </a:ext>
                </a:extLst>
              </a:tr>
              <a:tr h="184161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100" b="0">
                          <a:effectLst/>
                          <a:latin typeface="+mj-ea"/>
                          <a:ea typeface="+mj-ea"/>
                        </a:rPr>
                        <a:t>STEREO CHANNEL</a:t>
                      </a:r>
                    </a:p>
                  </a:txBody>
                  <a:tcPr marL="108000" marR="28575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altLang="ko-KR" sz="1100" b="0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108000" marR="28575" marT="0" marB="0" anchor="ctr"/>
                </a:tc>
                <a:extLst>
                  <a:ext uri="{0D108BD9-81ED-4DB2-BD59-A6C34878D82A}">
                    <a16:rowId xmlns:a16="http://schemas.microsoft.com/office/drawing/2014/main" val="2256854839"/>
                  </a:ext>
                </a:extLst>
              </a:tr>
              <a:tr h="184161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100" b="0">
                          <a:effectLst/>
                          <a:latin typeface="+mj-ea"/>
                          <a:ea typeface="+mj-ea"/>
                        </a:rPr>
                        <a:t>MAIN OUTPUT</a:t>
                      </a:r>
                    </a:p>
                  </a:txBody>
                  <a:tcPr marL="108000" marR="28575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altLang="ko-KR" sz="1100" b="0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108000" marR="28575" marT="0" marB="0" anchor="ctr"/>
                </a:tc>
                <a:extLst>
                  <a:ext uri="{0D108BD9-81ED-4DB2-BD59-A6C34878D82A}">
                    <a16:rowId xmlns:a16="http://schemas.microsoft.com/office/drawing/2014/main" val="2262243405"/>
                  </a:ext>
                </a:extLst>
              </a:tr>
              <a:tr h="184161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100" b="0">
                          <a:effectLst/>
                          <a:latin typeface="+mj-ea"/>
                          <a:ea typeface="+mj-ea"/>
                        </a:rPr>
                        <a:t>MONO OUTPUT</a:t>
                      </a:r>
                    </a:p>
                  </a:txBody>
                  <a:tcPr marL="108000" marR="28575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altLang="ko-KR" sz="1100" b="0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108000" marR="28575" marT="0" marB="0" anchor="ctr"/>
                </a:tc>
                <a:extLst>
                  <a:ext uri="{0D108BD9-81ED-4DB2-BD59-A6C34878D82A}">
                    <a16:rowId xmlns:a16="http://schemas.microsoft.com/office/drawing/2014/main" val="2079481211"/>
                  </a:ext>
                </a:extLst>
              </a:tr>
              <a:tr h="184161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100" b="0">
                          <a:effectLst/>
                          <a:latin typeface="+mj-ea"/>
                          <a:ea typeface="+mj-ea"/>
                        </a:rPr>
                        <a:t>FX SEND</a:t>
                      </a:r>
                    </a:p>
                  </a:txBody>
                  <a:tcPr marL="108000" marR="28575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altLang="ko-KR" sz="1100" b="0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108000" marR="28575" marT="0" marB="0" anchor="ctr"/>
                </a:tc>
                <a:extLst>
                  <a:ext uri="{0D108BD9-81ED-4DB2-BD59-A6C34878D82A}">
                    <a16:rowId xmlns:a16="http://schemas.microsoft.com/office/drawing/2014/main" val="2906101745"/>
                  </a:ext>
                </a:extLst>
              </a:tr>
              <a:tr h="184161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100" b="0">
                          <a:effectLst/>
                          <a:latin typeface="+mj-ea"/>
                          <a:ea typeface="+mj-ea"/>
                        </a:rPr>
                        <a:t>AUX OUTPUT</a:t>
                      </a:r>
                    </a:p>
                  </a:txBody>
                  <a:tcPr marL="108000" marR="28575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altLang="ko-KR" sz="1100" b="0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108000" marR="28575" marT="0" marB="0" anchor="ctr"/>
                </a:tc>
                <a:extLst>
                  <a:ext uri="{0D108BD9-81ED-4DB2-BD59-A6C34878D82A}">
                    <a16:rowId xmlns:a16="http://schemas.microsoft.com/office/drawing/2014/main" val="1399816196"/>
                  </a:ext>
                </a:extLst>
              </a:tr>
              <a:tr h="184161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100" b="0">
                          <a:effectLst/>
                          <a:latin typeface="+mj-ea"/>
                          <a:ea typeface="+mj-ea"/>
                        </a:rPr>
                        <a:t>PHONES</a:t>
                      </a:r>
                    </a:p>
                  </a:txBody>
                  <a:tcPr marL="108000" marR="28575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altLang="ko-KR" sz="1100" b="0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108000" marR="28575" marT="0" marB="0" anchor="ctr"/>
                </a:tc>
                <a:extLst>
                  <a:ext uri="{0D108BD9-81ED-4DB2-BD59-A6C34878D82A}">
                    <a16:rowId xmlns:a16="http://schemas.microsoft.com/office/drawing/2014/main" val="2543487262"/>
                  </a:ext>
                </a:extLst>
              </a:tr>
              <a:tr h="184161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100" b="0">
                          <a:effectLst/>
                          <a:latin typeface="+mj-ea"/>
                          <a:ea typeface="+mj-ea"/>
                        </a:rPr>
                        <a:t>MAIN OUT LEVEL</a:t>
                      </a:r>
                    </a:p>
                  </a:txBody>
                  <a:tcPr marL="108000" marR="28575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100" b="0" dirty="0">
                          <a:effectLst/>
                          <a:latin typeface="+mn-ea"/>
                          <a:ea typeface="+mn-ea"/>
                        </a:rPr>
                        <a:t>+22dBu</a:t>
                      </a:r>
                    </a:p>
                  </a:txBody>
                  <a:tcPr marL="108000" marR="28575" marT="0" marB="0" anchor="ctr"/>
                </a:tc>
                <a:extLst>
                  <a:ext uri="{0D108BD9-81ED-4DB2-BD59-A6C34878D82A}">
                    <a16:rowId xmlns:a16="http://schemas.microsoft.com/office/drawing/2014/main" val="3887487840"/>
                  </a:ext>
                </a:extLst>
              </a:tr>
              <a:tr h="184161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100" b="0">
                          <a:effectLst/>
                          <a:latin typeface="+mj-ea"/>
                          <a:ea typeface="+mj-ea"/>
                        </a:rPr>
                        <a:t>AUX OUT LEVEL</a:t>
                      </a:r>
                    </a:p>
                  </a:txBody>
                  <a:tcPr marL="108000" marR="28575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100" b="0" dirty="0">
                          <a:effectLst/>
                          <a:latin typeface="+mn-ea"/>
                          <a:ea typeface="+mn-ea"/>
                        </a:rPr>
                        <a:t>+22dBu</a:t>
                      </a:r>
                    </a:p>
                  </a:txBody>
                  <a:tcPr marL="108000" marR="28575" marT="0" marB="0" anchor="ctr"/>
                </a:tc>
                <a:extLst>
                  <a:ext uri="{0D108BD9-81ED-4DB2-BD59-A6C34878D82A}">
                    <a16:rowId xmlns:a16="http://schemas.microsoft.com/office/drawing/2014/main" val="902969458"/>
                  </a:ext>
                </a:extLst>
              </a:tr>
              <a:tr h="184161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100" b="0">
                          <a:effectLst/>
                          <a:latin typeface="+mj-ea"/>
                          <a:ea typeface="+mj-ea"/>
                        </a:rPr>
                        <a:t>PHONES IMPEDANCE</a:t>
                      </a:r>
                    </a:p>
                  </a:txBody>
                  <a:tcPr marL="108000" marR="28575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100" b="0" dirty="0">
                          <a:effectLst/>
                          <a:latin typeface="+mn-ea"/>
                          <a:ea typeface="+mn-ea"/>
                        </a:rPr>
                        <a:t>+19 </a:t>
                      </a:r>
                      <a:r>
                        <a:rPr lang="en-US" sz="1100" b="0" dirty="0" err="1">
                          <a:effectLst/>
                          <a:latin typeface="+mn-ea"/>
                          <a:ea typeface="+mn-ea"/>
                        </a:rPr>
                        <a:t>dBu</a:t>
                      </a:r>
                      <a:r>
                        <a:rPr lang="en-US" sz="1100" b="0" dirty="0">
                          <a:effectLst/>
                          <a:latin typeface="+mn-ea"/>
                          <a:ea typeface="+mn-ea"/>
                        </a:rPr>
                        <a:t> / 150 Ω load (+25 dBm)</a:t>
                      </a:r>
                    </a:p>
                  </a:txBody>
                  <a:tcPr marL="108000" marR="0" marT="0" marB="0" anchor="ctr"/>
                </a:tc>
                <a:extLst>
                  <a:ext uri="{0D108BD9-81ED-4DB2-BD59-A6C34878D82A}">
                    <a16:rowId xmlns:a16="http://schemas.microsoft.com/office/drawing/2014/main" val="462456544"/>
                  </a:ext>
                </a:extLst>
              </a:tr>
              <a:tr h="184161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100" b="0">
                          <a:effectLst/>
                          <a:latin typeface="+mj-ea"/>
                          <a:ea typeface="+mj-ea"/>
                        </a:rPr>
                        <a:t>CD/USB</a:t>
                      </a:r>
                    </a:p>
                  </a:txBody>
                  <a:tcPr marL="108000" marR="28575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100" b="0" dirty="0">
                          <a:effectLst/>
                          <a:latin typeface="+mn-ea"/>
                          <a:ea typeface="+mn-ea"/>
                        </a:rPr>
                        <a:t>1PAIR RCA / USB-A TYPE / BLUETOOTH</a:t>
                      </a:r>
                    </a:p>
                  </a:txBody>
                  <a:tcPr marL="108000" marR="0" marT="0" marB="0" anchor="ctr"/>
                </a:tc>
                <a:extLst>
                  <a:ext uri="{0D108BD9-81ED-4DB2-BD59-A6C34878D82A}">
                    <a16:rowId xmlns:a16="http://schemas.microsoft.com/office/drawing/2014/main" val="1246805158"/>
                  </a:ext>
                </a:extLst>
              </a:tr>
              <a:tr h="184161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100" b="0">
                          <a:effectLst/>
                          <a:latin typeface="+mj-ea"/>
                          <a:ea typeface="+mj-ea"/>
                        </a:rPr>
                        <a:t>FX</a:t>
                      </a:r>
                    </a:p>
                  </a:txBody>
                  <a:tcPr marL="108000" marR="28575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100" b="0" dirty="0">
                          <a:effectLst/>
                          <a:latin typeface="+mn-ea"/>
                          <a:ea typeface="+mn-ea"/>
                        </a:rPr>
                        <a:t>99 TYPE DIGITAL FX</a:t>
                      </a:r>
                    </a:p>
                  </a:txBody>
                  <a:tcPr marL="10800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61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100" b="0">
                          <a:effectLst/>
                          <a:latin typeface="+mj-ea"/>
                          <a:ea typeface="+mj-ea"/>
                        </a:rPr>
                        <a:t>MASTER EQ</a:t>
                      </a:r>
                    </a:p>
                  </a:txBody>
                  <a:tcPr marL="108000" marR="28575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100" b="0" dirty="0">
                          <a:effectLst/>
                          <a:latin typeface="+mn-ea"/>
                          <a:ea typeface="+mn-ea"/>
                        </a:rPr>
                        <a:t>7-BAND STEREO GRAPHIC EQUALIZER</a:t>
                      </a:r>
                    </a:p>
                  </a:txBody>
                  <a:tcPr marL="10800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161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100" b="0">
                          <a:effectLst/>
                          <a:latin typeface="+mj-ea"/>
                          <a:ea typeface="+mj-ea"/>
                        </a:rPr>
                        <a:t>Electrical Specifications</a:t>
                      </a:r>
                    </a:p>
                  </a:txBody>
                  <a:tcPr marL="108000" marR="28575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100" b="0" dirty="0">
                          <a:effectLst/>
                          <a:latin typeface="+mn-ea"/>
                          <a:ea typeface="+mn-ea"/>
                        </a:rPr>
                        <a:t>100V ~ 240V @ 50Hz~60Hz</a:t>
                      </a:r>
                    </a:p>
                  </a:txBody>
                  <a:tcPr marL="10800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161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100" b="0">
                          <a:effectLst/>
                          <a:latin typeface="+mj-ea"/>
                          <a:ea typeface="+mj-ea"/>
                        </a:rPr>
                        <a:t>Power Consumption</a:t>
                      </a:r>
                    </a:p>
                  </a:txBody>
                  <a:tcPr marL="108000" marR="28575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100" b="0" dirty="0">
                          <a:effectLst/>
                          <a:latin typeface="+mn-ea"/>
                          <a:ea typeface="+mn-ea"/>
                        </a:rPr>
                        <a:t>30W</a:t>
                      </a:r>
                    </a:p>
                  </a:txBody>
                  <a:tcPr marL="108000" marR="2857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4161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100" b="0">
                          <a:effectLst/>
                          <a:latin typeface="+mj-ea"/>
                          <a:ea typeface="+mj-ea"/>
                        </a:rPr>
                        <a:t>Dimension(WxHxD)</a:t>
                      </a:r>
                    </a:p>
                  </a:txBody>
                  <a:tcPr marL="108000" marR="28575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100" b="0" dirty="0">
                          <a:effectLst/>
                          <a:latin typeface="+mn-ea"/>
                          <a:ea typeface="+mn-ea"/>
                        </a:rPr>
                        <a:t>452 x 289 x 99mm</a:t>
                      </a:r>
                    </a:p>
                  </a:txBody>
                  <a:tcPr marL="108000" marR="2857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161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100" b="0" dirty="0">
                          <a:effectLst/>
                          <a:latin typeface="+mj-ea"/>
                          <a:ea typeface="+mj-ea"/>
                        </a:rPr>
                        <a:t>Weight</a:t>
                      </a:r>
                    </a:p>
                  </a:txBody>
                  <a:tcPr marL="108000" marR="28575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100" b="0" dirty="0">
                          <a:effectLst/>
                          <a:latin typeface="+mn-ea"/>
                          <a:ea typeface="+mn-ea"/>
                        </a:rPr>
                        <a:t>3.9kg</a:t>
                      </a:r>
                    </a:p>
                  </a:txBody>
                  <a:tcPr marL="108000" marR="2857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그림 4" descr="전자제품, 믹싱 콘솔, 오디오 장비, 전자 기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97354E3-52AC-530E-F7B0-4B51CA32C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124" y="1623144"/>
            <a:ext cx="3888519" cy="272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81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916</TotalTime>
  <Words>168</Words>
  <Application>Microsoft Office PowerPoint</Application>
  <PresentationFormat>A4 용지(210x297mm)</PresentationFormat>
  <Paragraphs>49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테마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노 윤섭</dc:creator>
  <cp:lastModifiedBy>민경 신</cp:lastModifiedBy>
  <cp:revision>145</cp:revision>
  <cp:lastPrinted>2020-11-13T07:15:08Z</cp:lastPrinted>
  <dcterms:created xsi:type="dcterms:W3CDTF">2020-09-29T01:50:16Z</dcterms:created>
  <dcterms:modified xsi:type="dcterms:W3CDTF">2025-12-30T05:38:01Z</dcterms:modified>
</cp:coreProperties>
</file>