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4" r:id="rId1"/>
  </p:sldMasterIdLst>
  <p:sldIdLst>
    <p:sldId id="260" r:id="rId2"/>
  </p:sldIdLst>
  <p:sldSz cx="6858000" cy="9906000" type="A4"/>
  <p:notesSz cx="7099300" cy="10234613"/>
  <p:defaultTextStyle>
    <a:defPPr>
      <a:defRPr lang="en-US"/>
    </a:defPPr>
    <a:lvl1pPr marL="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1pPr>
    <a:lvl2pPr marL="41991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2pPr>
    <a:lvl3pPr marL="839828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3pPr>
    <a:lvl4pPr marL="1259742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4pPr>
    <a:lvl5pPr marL="1679655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5pPr>
    <a:lvl6pPr marL="2099569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6pPr>
    <a:lvl7pPr marL="251948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7pPr>
    <a:lvl8pPr marL="2939397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8pPr>
    <a:lvl9pPr marL="335931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D104B"/>
    <a:srgbClr val="AC1F23"/>
    <a:srgbClr val="DCDC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밝은 스타일 1 - 강조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밝은 스타일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313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212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690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4417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471490" y="9181395"/>
            <a:ext cx="2892138" cy="5111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147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1361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</a:p>
          <a:p>
            <a:endParaRPr lang="ko-KR" altLang="en-US" sz="136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4" name="그림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4079" y="-5631"/>
            <a:ext cx="6858000" cy="9911633"/>
          </a:xfrm>
          <a:prstGeom prst="rect">
            <a:avLst/>
          </a:prstGeom>
        </p:spPr>
      </p:pic>
      <p:sp>
        <p:nvSpPr>
          <p:cNvPr id="15" name="TextBox 14"/>
          <p:cNvSpPr txBox="1"/>
          <p:nvPr userDrawn="1"/>
        </p:nvSpPr>
        <p:spPr>
          <a:xfrm>
            <a:off x="3997532" y="9364769"/>
            <a:ext cx="2321469" cy="5530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998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  <a:endParaRPr lang="en-US" altLang="ko-KR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  <a:p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TEL : 02-825-0300 FAX: 02-825-1141</a:t>
            </a:r>
          </a:p>
          <a:p>
            <a:endParaRPr lang="ko-KR" altLang="en-US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</p:txBody>
      </p:sp>
      <p:pic>
        <p:nvPicPr>
          <p:cNvPr id="17" name="그림 1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51" y="9086912"/>
            <a:ext cx="1527298" cy="236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528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841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957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028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245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685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652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4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377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693" r:id="rId12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그림 20">
            <a:extLst>
              <a:ext uri="{FF2B5EF4-FFF2-40B4-BE49-F238E27FC236}">
                <a16:creationId xmlns:a16="http://schemas.microsoft.com/office/drawing/2014/main" id="{66D6E07E-E335-4C1D-9C6C-553F88F080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7401" y="1563268"/>
            <a:ext cx="3701541" cy="3019793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483851" y="4165135"/>
            <a:ext cx="5824984" cy="15286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en-US" altLang="ko-KR" sz="1089" dirty="0">
                <a:solidFill>
                  <a:prstClr val="black"/>
                </a:solidFill>
              </a:rPr>
              <a:t>2</a:t>
            </a:r>
            <a:r>
              <a:rPr lang="ko-KR" altLang="en-US" sz="1089" dirty="0">
                <a:solidFill>
                  <a:prstClr val="black"/>
                </a:solidFill>
              </a:rPr>
              <a:t>채널 </a:t>
            </a:r>
            <a:r>
              <a:rPr lang="en-US" altLang="ko-KR" sz="1089" dirty="0">
                <a:solidFill>
                  <a:prstClr val="black"/>
                </a:solidFill>
              </a:rPr>
              <a:t>UHF </a:t>
            </a:r>
            <a:r>
              <a:rPr lang="ko-KR" altLang="en-US" sz="1089" dirty="0">
                <a:solidFill>
                  <a:prstClr val="black"/>
                </a:solidFill>
              </a:rPr>
              <a:t>무선마이크 시스템</a:t>
            </a:r>
            <a:endParaRPr lang="en-US" altLang="ko-KR" sz="1089" dirty="0">
              <a:solidFill>
                <a:prstClr val="black"/>
              </a:solidFill>
            </a:endParaRP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en-US" altLang="ko-KR" sz="1089" dirty="0">
                <a:solidFill>
                  <a:prstClr val="black"/>
                </a:solidFill>
              </a:rPr>
              <a:t>RF </a:t>
            </a:r>
            <a:r>
              <a:rPr lang="ko-KR" altLang="en-US" sz="1089" dirty="0">
                <a:solidFill>
                  <a:prstClr val="black"/>
                </a:solidFill>
              </a:rPr>
              <a:t>노이즈를 제거하여 깨끗한 음질 전달</a:t>
            </a:r>
            <a:endParaRPr lang="en-US" altLang="ko-KR" sz="1089" dirty="0">
              <a:solidFill>
                <a:prstClr val="black"/>
              </a:solidFill>
            </a:endParaRP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en-US" altLang="ko-KR" sz="1089" dirty="0">
                <a:solidFill>
                  <a:prstClr val="black"/>
                </a:solidFill>
              </a:rPr>
              <a:t>Hiss </a:t>
            </a:r>
            <a:r>
              <a:rPr lang="ko-KR" altLang="en-US" sz="1089" dirty="0">
                <a:solidFill>
                  <a:prstClr val="black"/>
                </a:solidFill>
              </a:rPr>
              <a:t>노이즈 제거로 대기중 고요함 마이크의 고품질 유닛으로 선명한 음질</a:t>
            </a:r>
            <a:endParaRPr lang="en-US" altLang="ko-KR" sz="1089" dirty="0">
              <a:solidFill>
                <a:prstClr val="black"/>
              </a:solidFill>
            </a:endParaRP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마이크 넘버링</a:t>
            </a:r>
            <a:r>
              <a:rPr lang="en-US" altLang="ko-KR" sz="1089" dirty="0">
                <a:solidFill>
                  <a:prstClr val="black"/>
                </a:solidFill>
              </a:rPr>
              <a:t>,</a:t>
            </a:r>
            <a:r>
              <a:rPr lang="ko-KR" altLang="en-US" sz="1089" dirty="0">
                <a:solidFill>
                  <a:prstClr val="black"/>
                </a:solidFill>
              </a:rPr>
              <a:t> 그룹 기능 및 </a:t>
            </a:r>
            <a:r>
              <a:rPr lang="en-US" altLang="ko-KR" sz="1089" dirty="0">
                <a:solidFill>
                  <a:prstClr val="black"/>
                </a:solidFill>
              </a:rPr>
              <a:t>IR </a:t>
            </a:r>
            <a:r>
              <a:rPr lang="ko-KR" altLang="en-US" sz="1089" dirty="0">
                <a:solidFill>
                  <a:prstClr val="black"/>
                </a:solidFill>
              </a:rPr>
              <a:t>자동 검색</a:t>
            </a:r>
            <a:r>
              <a:rPr lang="en-US" altLang="ko-KR" sz="1089" dirty="0">
                <a:solidFill>
                  <a:prstClr val="black"/>
                </a:solidFill>
              </a:rPr>
              <a:t>, </a:t>
            </a:r>
            <a:r>
              <a:rPr lang="ko-KR" altLang="en-US" sz="1089" dirty="0" err="1">
                <a:solidFill>
                  <a:prstClr val="black"/>
                </a:solidFill>
              </a:rPr>
              <a:t>클린</a:t>
            </a:r>
            <a:r>
              <a:rPr lang="ko-KR" altLang="en-US" sz="1089" dirty="0">
                <a:solidFill>
                  <a:prstClr val="black"/>
                </a:solidFill>
              </a:rPr>
              <a:t> 주파수 자동 검색기능</a:t>
            </a:r>
            <a:endParaRPr lang="en-US" altLang="ko-KR" sz="1089" dirty="0">
              <a:solidFill>
                <a:prstClr val="black"/>
              </a:solidFill>
            </a:endParaRP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독자적인 디지털 암호화기술 디지털 파일럿으로 모니터링 되거나 도청되지 않습니다</a:t>
            </a:r>
            <a:r>
              <a:rPr lang="en-US" altLang="ko-KR" sz="1089" dirty="0">
                <a:solidFill>
                  <a:prstClr val="black"/>
                </a:solidFill>
              </a:rPr>
              <a:t>.</a:t>
            </a: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혼선 및 끊김 없는 최신 무선 기술 탑재</a:t>
            </a:r>
            <a:endParaRPr lang="en-US" altLang="ko-KR" sz="1089" dirty="0">
              <a:solidFill>
                <a:prstClr val="black"/>
              </a:solidFill>
            </a:endParaRP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고품질 마이크 유닛으로 선명한 음질</a:t>
            </a:r>
            <a:endParaRPr lang="en-US" altLang="ko-KR" sz="1089" dirty="0">
              <a:solidFill>
                <a:prstClr val="black"/>
              </a:solidFill>
            </a:endParaRPr>
          </a:p>
        </p:txBody>
      </p:sp>
      <p:sp>
        <p:nvSpPr>
          <p:cNvPr id="11" name="직사각형 10"/>
          <p:cNvSpPr/>
          <p:nvPr/>
        </p:nvSpPr>
        <p:spPr>
          <a:xfrm flipV="1">
            <a:off x="295480" y="828073"/>
            <a:ext cx="6312088" cy="6229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10" name="제목 1"/>
          <p:cNvSpPr txBox="1">
            <a:spLocks/>
          </p:cNvSpPr>
          <p:nvPr/>
        </p:nvSpPr>
        <p:spPr>
          <a:xfrm>
            <a:off x="295480" y="918342"/>
            <a:ext cx="2447720" cy="339449"/>
          </a:xfrm>
          <a:prstGeom prst="rect">
            <a:avLst/>
          </a:prstGeom>
        </p:spPr>
        <p:txBody>
          <a:bodyPr vert="horz" lIns="82953" tIns="41476" rIns="82953" bIns="41476" rtlCol="0" anchor="t">
            <a:noAutofit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000" b="1" dirty="0">
                <a:latin typeface="+mj-ea"/>
              </a:rPr>
              <a:t>MC-920</a:t>
            </a:r>
            <a:endParaRPr lang="ko-KR" altLang="en-US" sz="2000" b="1" dirty="0">
              <a:latin typeface="+mj-ea"/>
            </a:endParaRPr>
          </a:p>
        </p:txBody>
      </p:sp>
      <p:sp>
        <p:nvSpPr>
          <p:cNvPr id="15" name="제목 1"/>
          <p:cNvSpPr txBox="1">
            <a:spLocks/>
          </p:cNvSpPr>
          <p:nvPr/>
        </p:nvSpPr>
        <p:spPr>
          <a:xfrm>
            <a:off x="432758" y="3913091"/>
            <a:ext cx="144075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FEATURE</a:t>
            </a:r>
            <a:endParaRPr lang="ko-KR" altLang="en-US" sz="1542" b="1" i="1" dirty="0"/>
          </a:p>
        </p:txBody>
      </p:sp>
      <p:sp>
        <p:nvSpPr>
          <p:cNvPr id="23" name="제목 1"/>
          <p:cNvSpPr txBox="1">
            <a:spLocks/>
          </p:cNvSpPr>
          <p:nvPr/>
        </p:nvSpPr>
        <p:spPr>
          <a:xfrm>
            <a:off x="296521" y="1218231"/>
            <a:ext cx="2975505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300" b="1" i="1" dirty="0">
                <a:solidFill>
                  <a:schemeClr val="bg1">
                    <a:lumMod val="65000"/>
                  </a:schemeClr>
                </a:solidFill>
              </a:rPr>
              <a:t>Professional Wireless MIC System</a:t>
            </a:r>
            <a:endParaRPr lang="ko-KR" altLang="en-US" sz="1300" b="1" i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295480" y="470583"/>
            <a:ext cx="6312088" cy="357490"/>
          </a:xfrm>
          <a:prstGeom prst="rect">
            <a:avLst/>
          </a:prstGeom>
          <a:solidFill>
            <a:srgbClr val="0D1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29" name="직사각형 28"/>
          <p:cNvSpPr/>
          <p:nvPr/>
        </p:nvSpPr>
        <p:spPr>
          <a:xfrm>
            <a:off x="308042" y="478489"/>
            <a:ext cx="2184188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500" b="1" dirty="0">
                <a:solidFill>
                  <a:schemeClr val="bg1"/>
                </a:solidFill>
              </a:rPr>
              <a:t>2CH Wireless Mic System</a:t>
            </a:r>
            <a:endParaRPr lang="ko-KR" altLang="en-US" sz="1500" b="1" dirty="0">
              <a:solidFill>
                <a:schemeClr val="bg1"/>
              </a:solidFill>
            </a:endParaRPr>
          </a:p>
        </p:txBody>
      </p:sp>
      <p:sp>
        <p:nvSpPr>
          <p:cNvPr id="31" name="제목 1"/>
          <p:cNvSpPr txBox="1">
            <a:spLocks/>
          </p:cNvSpPr>
          <p:nvPr/>
        </p:nvSpPr>
        <p:spPr>
          <a:xfrm>
            <a:off x="481426" y="5776078"/>
            <a:ext cx="1847968" cy="394518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SPECIFICATION</a:t>
            </a:r>
            <a:endParaRPr lang="ko-KR" altLang="en-US" sz="1542" b="1" i="1" dirty="0"/>
          </a:p>
        </p:txBody>
      </p:sp>
      <p:sp>
        <p:nvSpPr>
          <p:cNvPr id="6" name="직사각형 5"/>
          <p:cNvSpPr/>
          <p:nvPr/>
        </p:nvSpPr>
        <p:spPr>
          <a:xfrm>
            <a:off x="1" y="9195977"/>
            <a:ext cx="6857999" cy="53606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pic>
        <p:nvPicPr>
          <p:cNvPr id="8" name="그림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3864" y="9173970"/>
            <a:ext cx="646598" cy="536020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643" y="1104858"/>
            <a:ext cx="1244803" cy="228704"/>
          </a:xfrm>
          <a:prstGeom prst="rect">
            <a:avLst/>
          </a:prstGeom>
        </p:spPr>
      </p:pic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3C0BFEA7-0E45-4B9C-B17E-429BE28890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5205044"/>
              </p:ext>
            </p:extLst>
          </p:nvPr>
        </p:nvGraphicFramePr>
        <p:xfrm>
          <a:off x="589934" y="6080809"/>
          <a:ext cx="5716476" cy="2815279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149200">
                  <a:extLst>
                    <a:ext uri="{9D8B030D-6E8A-4147-A177-3AD203B41FA5}">
                      <a16:colId xmlns:a16="http://schemas.microsoft.com/office/drawing/2014/main" val="674603006"/>
                    </a:ext>
                  </a:extLst>
                </a:gridCol>
                <a:gridCol w="1872583">
                  <a:extLst>
                    <a:ext uri="{9D8B030D-6E8A-4147-A177-3AD203B41FA5}">
                      <a16:colId xmlns:a16="http://schemas.microsoft.com/office/drawing/2014/main" val="1943272934"/>
                    </a:ext>
                  </a:extLst>
                </a:gridCol>
                <a:gridCol w="2694693">
                  <a:extLst>
                    <a:ext uri="{9D8B030D-6E8A-4147-A177-3AD203B41FA5}">
                      <a16:colId xmlns:a16="http://schemas.microsoft.com/office/drawing/2014/main" val="1692607767"/>
                    </a:ext>
                  </a:extLst>
                </a:gridCol>
              </a:tblGrid>
              <a:tr h="190192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50" dirty="0">
                          <a:latin typeface="+mn-ea"/>
                          <a:ea typeface="+mn-ea"/>
                        </a:rPr>
                        <a:t>수신기 </a:t>
                      </a:r>
                      <a:r>
                        <a:rPr lang="en-US" altLang="ko-KR" sz="1050" dirty="0">
                          <a:latin typeface="+mn-ea"/>
                          <a:ea typeface="+mn-ea"/>
                        </a:rPr>
                        <a:t>(MC-920R)</a:t>
                      </a:r>
                      <a:endParaRPr lang="ko-KR" altLang="en-US" sz="1050" dirty="0">
                        <a:latin typeface="+mn-ea"/>
                        <a:ea typeface="+mn-ea"/>
                      </a:endParaRPr>
                    </a:p>
                  </a:txBody>
                  <a:tcPr marL="82953" marR="82953" marT="41476" marB="41476" anchor="ctr"/>
                </a:tc>
                <a:tc hMerge="1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세부내용</a:t>
                      </a:r>
                    </a:p>
                  </a:txBody>
                  <a:tcPr marL="82953" marR="82953" marT="41476" marB="41476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dirty="0">
                          <a:latin typeface="+mn-ea"/>
                          <a:ea typeface="+mn-ea"/>
                        </a:rPr>
                        <a:t>송신기 </a:t>
                      </a:r>
                      <a:r>
                        <a:rPr lang="en-US" altLang="ko-KR" sz="1050" dirty="0">
                          <a:latin typeface="+mn-ea"/>
                          <a:ea typeface="+mn-ea"/>
                        </a:rPr>
                        <a:t>(MC-900C/900D, MC-900B)</a:t>
                      </a:r>
                      <a:endParaRPr lang="ko-KR" altLang="en-US" sz="1050" dirty="0">
                        <a:latin typeface="+mn-ea"/>
                        <a:ea typeface="+mn-ea"/>
                      </a:endParaRPr>
                    </a:p>
                  </a:txBody>
                  <a:tcPr marL="82953" marR="82953" marT="41476" marB="41476" anchor="ctr"/>
                </a:tc>
                <a:extLst>
                  <a:ext uri="{0D108BD9-81ED-4DB2-BD59-A6C34878D82A}">
                    <a16:rowId xmlns:a16="http://schemas.microsoft.com/office/drawing/2014/main" val="749196760"/>
                  </a:ext>
                </a:extLst>
              </a:tr>
              <a:tr h="178942">
                <a:tc>
                  <a:txBody>
                    <a:bodyPr/>
                    <a:lstStyle>
                      <a:lvl1pPr marL="0" algn="l" defTabSz="342905" rtl="0" eaLnBrk="1" latinLnBrk="1" hangingPunct="1">
                        <a:defRPr sz="135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342905" algn="l" defTabSz="342905" rtl="0" eaLnBrk="1" latinLnBrk="1" hangingPunct="1">
                        <a:defRPr sz="135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685811" algn="l" defTabSz="342905" rtl="0" eaLnBrk="1" latinLnBrk="1" hangingPunct="1">
                        <a:defRPr sz="135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028717" algn="l" defTabSz="342905" rtl="0" eaLnBrk="1" latinLnBrk="1" hangingPunct="1">
                        <a:defRPr sz="135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371623" algn="l" defTabSz="342905" rtl="0" eaLnBrk="1" latinLnBrk="1" hangingPunct="1">
                        <a:defRPr sz="135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1714529" algn="l" defTabSz="342905" rtl="0" eaLnBrk="1" latinLnBrk="1" hangingPunct="1">
                        <a:defRPr sz="135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057435" algn="l" defTabSz="342905" rtl="0" eaLnBrk="1" latinLnBrk="1" hangingPunct="1">
                        <a:defRPr sz="135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2400340" algn="l" defTabSz="342905" rtl="0" eaLnBrk="1" latinLnBrk="1" hangingPunct="1">
                        <a:defRPr sz="135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2743246" algn="l" defTabSz="342905" rtl="0" eaLnBrk="1" latinLnBrk="1" hangingPunct="1">
                        <a:defRPr sz="135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latinLnBrk="1"/>
                      <a:r>
                        <a:rPr lang="ko-KR" altLang="en-US" sz="90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주파수 대역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9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925.5-937.25MHz</a:t>
                      </a:r>
                      <a:endParaRPr lang="en-US" altLang="ko-KR" sz="900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1797508"/>
                  </a:ext>
                </a:extLst>
              </a:tr>
              <a:tr h="178942">
                <a:tc>
                  <a:txBody>
                    <a:bodyPr/>
                    <a:lstStyle>
                      <a:lvl1pPr marL="0" algn="l" defTabSz="342905" rtl="0" eaLnBrk="1" latinLnBrk="1" hangingPunct="1">
                        <a:defRPr sz="135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342905" algn="l" defTabSz="342905" rtl="0" eaLnBrk="1" latinLnBrk="1" hangingPunct="1">
                        <a:defRPr sz="135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685811" algn="l" defTabSz="342905" rtl="0" eaLnBrk="1" latinLnBrk="1" hangingPunct="1">
                        <a:defRPr sz="135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028717" algn="l" defTabSz="342905" rtl="0" eaLnBrk="1" latinLnBrk="1" hangingPunct="1">
                        <a:defRPr sz="135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371623" algn="l" defTabSz="342905" rtl="0" eaLnBrk="1" latinLnBrk="1" hangingPunct="1">
                        <a:defRPr sz="135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1714529" algn="l" defTabSz="342905" rtl="0" eaLnBrk="1" latinLnBrk="1" hangingPunct="1">
                        <a:defRPr sz="135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057435" algn="l" defTabSz="342905" rtl="0" eaLnBrk="1" latinLnBrk="1" hangingPunct="1">
                        <a:defRPr sz="135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2400340" algn="l" defTabSz="342905" rtl="0" eaLnBrk="1" latinLnBrk="1" hangingPunct="1">
                        <a:defRPr sz="135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2743246" algn="l" defTabSz="342905" rtl="0" eaLnBrk="1" latinLnBrk="1" hangingPunct="1">
                        <a:defRPr sz="135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latinLnBrk="1"/>
                      <a:r>
                        <a:rPr lang="ko-KR" altLang="en-US" sz="9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오디오 출력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90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Balance: 0~600mV, Unbalance: 0~300mV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7467324"/>
                  </a:ext>
                </a:extLst>
              </a:tr>
              <a:tr h="178942">
                <a:tc>
                  <a:txBody>
                    <a:bodyPr/>
                    <a:lstStyle>
                      <a:lvl1pPr marL="0" algn="l" defTabSz="342905" rtl="0" eaLnBrk="1" latinLnBrk="1" hangingPunct="1">
                        <a:defRPr sz="135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342905" algn="l" defTabSz="342905" rtl="0" eaLnBrk="1" latinLnBrk="1" hangingPunct="1">
                        <a:defRPr sz="135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685811" algn="l" defTabSz="342905" rtl="0" eaLnBrk="1" latinLnBrk="1" hangingPunct="1">
                        <a:defRPr sz="135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028717" algn="l" defTabSz="342905" rtl="0" eaLnBrk="1" latinLnBrk="1" hangingPunct="1">
                        <a:defRPr sz="135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371623" algn="l" defTabSz="342905" rtl="0" eaLnBrk="1" latinLnBrk="1" hangingPunct="1">
                        <a:defRPr sz="135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1714529" algn="l" defTabSz="342905" rtl="0" eaLnBrk="1" latinLnBrk="1" hangingPunct="1">
                        <a:defRPr sz="135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057435" algn="l" defTabSz="342905" rtl="0" eaLnBrk="1" latinLnBrk="1" hangingPunct="1">
                        <a:defRPr sz="135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2400340" algn="l" defTabSz="342905" rtl="0" eaLnBrk="1" latinLnBrk="1" hangingPunct="1">
                        <a:defRPr sz="135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2743246" algn="l" defTabSz="342905" rtl="0" eaLnBrk="1" latinLnBrk="1" hangingPunct="1">
                        <a:defRPr sz="135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latinLnBrk="1"/>
                      <a:r>
                        <a:rPr lang="ko-KR" altLang="en-US" sz="9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주파수 응답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9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60Hz ~ 18kHz</a:t>
                      </a:r>
                      <a:endParaRPr lang="ko-KR" altLang="en-US" sz="9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5476905"/>
                  </a:ext>
                </a:extLst>
              </a:tr>
              <a:tr h="178942">
                <a:tc>
                  <a:txBody>
                    <a:bodyPr/>
                    <a:lstStyle>
                      <a:lvl1pPr marL="0" algn="l" defTabSz="342905" rtl="0" eaLnBrk="1" latinLnBrk="1" hangingPunct="1">
                        <a:defRPr sz="135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342905" algn="l" defTabSz="342905" rtl="0" eaLnBrk="1" latinLnBrk="1" hangingPunct="1">
                        <a:defRPr sz="135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685811" algn="l" defTabSz="342905" rtl="0" eaLnBrk="1" latinLnBrk="1" hangingPunct="1">
                        <a:defRPr sz="135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028717" algn="l" defTabSz="342905" rtl="0" eaLnBrk="1" latinLnBrk="1" hangingPunct="1">
                        <a:defRPr sz="135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371623" algn="l" defTabSz="342905" rtl="0" eaLnBrk="1" latinLnBrk="1" hangingPunct="1">
                        <a:defRPr sz="135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1714529" algn="l" defTabSz="342905" rtl="0" eaLnBrk="1" latinLnBrk="1" hangingPunct="1">
                        <a:defRPr sz="135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057435" algn="l" defTabSz="342905" rtl="0" eaLnBrk="1" latinLnBrk="1" hangingPunct="1">
                        <a:defRPr sz="135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2400340" algn="l" defTabSz="342905" rtl="0" eaLnBrk="1" latinLnBrk="1" hangingPunct="1">
                        <a:defRPr sz="135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2743246" algn="l" defTabSz="342905" rtl="0" eaLnBrk="1" latinLnBrk="1" hangingPunct="1">
                        <a:defRPr sz="135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latinLnBrk="1"/>
                      <a:r>
                        <a:rPr lang="ko-KR" altLang="en-US" sz="9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소비 전력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9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&lt;6W</a:t>
                      </a:r>
                      <a:endParaRPr lang="ko-KR" altLang="en-US" sz="9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9508361"/>
                  </a:ext>
                </a:extLst>
              </a:tr>
              <a:tr h="178942">
                <a:tc>
                  <a:txBody>
                    <a:bodyPr/>
                    <a:lstStyle>
                      <a:lvl1pPr marL="0" algn="l" defTabSz="342905" rtl="0" eaLnBrk="1" latinLnBrk="1" hangingPunct="1">
                        <a:defRPr sz="135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342905" algn="l" defTabSz="342905" rtl="0" eaLnBrk="1" latinLnBrk="1" hangingPunct="1">
                        <a:defRPr sz="135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685811" algn="l" defTabSz="342905" rtl="0" eaLnBrk="1" latinLnBrk="1" hangingPunct="1">
                        <a:defRPr sz="135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028717" algn="l" defTabSz="342905" rtl="0" eaLnBrk="1" latinLnBrk="1" hangingPunct="1">
                        <a:defRPr sz="135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371623" algn="l" defTabSz="342905" rtl="0" eaLnBrk="1" latinLnBrk="1" hangingPunct="1">
                        <a:defRPr sz="135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1714529" algn="l" defTabSz="342905" rtl="0" eaLnBrk="1" latinLnBrk="1" hangingPunct="1">
                        <a:defRPr sz="135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057435" algn="l" defTabSz="342905" rtl="0" eaLnBrk="1" latinLnBrk="1" hangingPunct="1">
                        <a:defRPr sz="135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2400340" algn="l" defTabSz="342905" rtl="0" eaLnBrk="1" latinLnBrk="1" hangingPunct="1">
                        <a:defRPr sz="135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2743246" algn="l" defTabSz="342905" rtl="0" eaLnBrk="1" latinLnBrk="1" hangingPunct="1">
                        <a:defRPr sz="135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latinLnBrk="1"/>
                      <a:r>
                        <a:rPr lang="ko-KR" altLang="en-US" sz="900" dirty="0">
                          <a:solidFill>
                            <a:srgbClr val="0D104B"/>
                          </a:solidFill>
                          <a:latin typeface="+mn-ea"/>
                          <a:ea typeface="+mn-ea"/>
                        </a:rPr>
                        <a:t>주파수 방식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9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PLL Synthesizer</a:t>
                      </a:r>
                      <a:endParaRPr lang="ko-KR" altLang="en-US" sz="9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8350547"/>
                  </a:ext>
                </a:extLst>
              </a:tr>
              <a:tr h="178942">
                <a:tc>
                  <a:txBody>
                    <a:bodyPr/>
                    <a:lstStyle>
                      <a:lvl1pPr marL="0" algn="l" defTabSz="342905" rtl="0" eaLnBrk="1" latinLnBrk="1" hangingPunct="1">
                        <a:defRPr sz="135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342905" algn="l" defTabSz="342905" rtl="0" eaLnBrk="1" latinLnBrk="1" hangingPunct="1">
                        <a:defRPr sz="135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685811" algn="l" defTabSz="342905" rtl="0" eaLnBrk="1" latinLnBrk="1" hangingPunct="1">
                        <a:defRPr sz="135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028717" algn="l" defTabSz="342905" rtl="0" eaLnBrk="1" latinLnBrk="1" hangingPunct="1">
                        <a:defRPr sz="135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371623" algn="l" defTabSz="342905" rtl="0" eaLnBrk="1" latinLnBrk="1" hangingPunct="1">
                        <a:defRPr sz="135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1714529" algn="l" defTabSz="342905" rtl="0" eaLnBrk="1" latinLnBrk="1" hangingPunct="1">
                        <a:defRPr sz="135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057435" algn="l" defTabSz="342905" rtl="0" eaLnBrk="1" latinLnBrk="1" hangingPunct="1">
                        <a:defRPr sz="135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2400340" algn="l" defTabSz="342905" rtl="0" eaLnBrk="1" latinLnBrk="1" hangingPunct="1">
                        <a:defRPr sz="135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2743246" algn="l" defTabSz="342905" rtl="0" eaLnBrk="1" latinLnBrk="1" hangingPunct="1">
                        <a:defRPr sz="135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latinLnBrk="1"/>
                      <a:r>
                        <a:rPr lang="ko-KR" altLang="en-US" sz="9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변조 방식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9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FM(F3G)</a:t>
                      </a:r>
                      <a:endParaRPr lang="ko-KR" altLang="en-US" sz="9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6603633"/>
                  </a:ext>
                </a:extLst>
              </a:tr>
              <a:tr h="178942">
                <a:tc>
                  <a:txBody>
                    <a:bodyPr/>
                    <a:lstStyle>
                      <a:lvl1pPr marL="0" algn="l" defTabSz="342905" rtl="0" eaLnBrk="1" latinLnBrk="1" hangingPunct="1">
                        <a:defRPr sz="135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342905" algn="l" defTabSz="342905" rtl="0" eaLnBrk="1" latinLnBrk="1" hangingPunct="1">
                        <a:defRPr sz="135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685811" algn="l" defTabSz="342905" rtl="0" eaLnBrk="1" latinLnBrk="1" hangingPunct="1">
                        <a:defRPr sz="135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028717" algn="l" defTabSz="342905" rtl="0" eaLnBrk="1" latinLnBrk="1" hangingPunct="1">
                        <a:defRPr sz="135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371623" algn="l" defTabSz="342905" rtl="0" eaLnBrk="1" latinLnBrk="1" hangingPunct="1">
                        <a:defRPr sz="135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1714529" algn="l" defTabSz="342905" rtl="0" eaLnBrk="1" latinLnBrk="1" hangingPunct="1">
                        <a:defRPr sz="135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057435" algn="l" defTabSz="342905" rtl="0" eaLnBrk="1" latinLnBrk="1" hangingPunct="1">
                        <a:defRPr sz="135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2400340" algn="l" defTabSz="342905" rtl="0" eaLnBrk="1" latinLnBrk="1" hangingPunct="1">
                        <a:defRPr sz="135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2743246" algn="l" defTabSz="342905" rtl="0" eaLnBrk="1" latinLnBrk="1" hangingPunct="1">
                        <a:defRPr sz="135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latinLnBrk="1"/>
                      <a:r>
                        <a:rPr lang="en-US" altLang="ko-KR" sz="9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RF </a:t>
                      </a:r>
                      <a:r>
                        <a:rPr lang="ko-KR" altLang="en-US" sz="9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출력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9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10mW </a:t>
                      </a:r>
                      <a:r>
                        <a:rPr lang="ko-KR" altLang="en-US" sz="9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이내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3159837"/>
                  </a:ext>
                </a:extLst>
              </a:tr>
              <a:tr h="178942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9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소모 전류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9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130mA/h</a:t>
                      </a:r>
                      <a:endParaRPr lang="ko-KR" altLang="en-US" sz="9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3623840"/>
                  </a:ext>
                </a:extLst>
              </a:tr>
              <a:tr h="178942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9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임피던스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9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600ohm</a:t>
                      </a:r>
                      <a:endParaRPr lang="ko-KR" altLang="en-US" sz="9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4076044"/>
                  </a:ext>
                </a:extLst>
              </a:tr>
              <a:tr h="178942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9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사용 전원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DC12V / 1000mA</a:t>
                      </a:r>
                      <a:endParaRPr lang="ko-KR" altLang="en-US" sz="9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1.5V Alkaline x 2ea</a:t>
                      </a:r>
                      <a:endParaRPr lang="ko-KR" altLang="en-US" sz="9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4830335"/>
                  </a:ext>
                </a:extLst>
              </a:tr>
              <a:tr h="286307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9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규격 </a:t>
                      </a:r>
                      <a:r>
                        <a:rPr lang="en-US" altLang="ko-KR" sz="9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en-US" altLang="ko-KR" sz="900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WxDxH</a:t>
                      </a:r>
                      <a:r>
                        <a:rPr lang="en-US" altLang="ko-KR" sz="9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 </a:t>
                      </a:r>
                      <a:endParaRPr lang="ko-KR" altLang="en-US" sz="9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483 x 240 x 45mm</a:t>
                      </a:r>
                      <a:endParaRPr lang="ko-KR" altLang="en-US" sz="9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53 X 271 / 64 X 20 X 84</a:t>
                      </a:r>
                      <a:endParaRPr lang="ko-KR" altLang="en-US" sz="9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6098777"/>
                  </a:ext>
                </a:extLst>
              </a:tr>
            </a:tbl>
          </a:graphicData>
        </a:graphic>
      </p:graphicFrame>
      <p:sp>
        <p:nvSpPr>
          <p:cNvPr id="5" name="TextBox 3">
            <a:extLst>
              <a:ext uri="{FF2B5EF4-FFF2-40B4-BE49-F238E27FC236}">
                <a16:creationId xmlns:a16="http://schemas.microsoft.com/office/drawing/2014/main" id="{41F52295-59CF-F026-E47F-D906E235B102}"/>
              </a:ext>
            </a:extLst>
          </p:cNvPr>
          <p:cNvSpPr txBox="1"/>
          <p:nvPr/>
        </p:nvSpPr>
        <p:spPr>
          <a:xfrm>
            <a:off x="3519445" y="9311128"/>
            <a:ext cx="2331683" cy="4404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9913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39828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9742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9655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99569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19483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39397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59310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900"/>
              </a:lnSpc>
            </a:pPr>
            <a:r>
              <a:rPr lang="en-US" altLang="ko-KR" sz="1050" b="1" dirty="0">
                <a:solidFill>
                  <a:schemeClr val="bg1"/>
                </a:solidFill>
                <a:latin typeface="+mj-lt"/>
              </a:rPr>
              <a:t>www.voatek.com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e-mail : voatek@naver.com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Tel : 031-8011-0388</a:t>
            </a:r>
          </a:p>
        </p:txBody>
      </p:sp>
    </p:spTree>
    <p:extLst>
      <p:ext uri="{BB962C8B-B14F-4D97-AF65-F5344CB8AC3E}">
        <p14:creationId xmlns:p14="http://schemas.microsoft.com/office/powerpoint/2010/main" val="4020081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967</TotalTime>
  <Words>165</Words>
  <Application>Microsoft Office PowerPoint</Application>
  <PresentationFormat>A4 용지(210x297mm)</PresentationFormat>
  <Paragraphs>41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노 윤섭</dc:creator>
  <cp:lastModifiedBy>민경 신</cp:lastModifiedBy>
  <cp:revision>101</cp:revision>
  <cp:lastPrinted>2020-11-13T07:15:08Z</cp:lastPrinted>
  <dcterms:created xsi:type="dcterms:W3CDTF">2020-09-29T01:50:16Z</dcterms:created>
  <dcterms:modified xsi:type="dcterms:W3CDTF">2025-02-21T06:17:02Z</dcterms:modified>
</cp:coreProperties>
</file>