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04" r:id="rId1"/>
  </p:sldMasterIdLst>
  <p:sldIdLst>
    <p:sldId id="260" r:id="rId2"/>
  </p:sldIdLst>
  <p:sldSz cx="6858000" cy="9906000" type="A4"/>
  <p:notesSz cx="7099300" cy="10234613"/>
  <p:defaultTextStyle>
    <a:defPPr>
      <a:defRPr lang="en-US"/>
    </a:defPPr>
    <a:lvl1pPr marL="0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1pPr>
    <a:lvl2pPr marL="419913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2pPr>
    <a:lvl3pPr marL="839828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3pPr>
    <a:lvl4pPr marL="1259742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4pPr>
    <a:lvl5pPr marL="1679655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5pPr>
    <a:lvl6pPr marL="2099569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6pPr>
    <a:lvl7pPr marL="2519483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7pPr>
    <a:lvl8pPr marL="2939397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8pPr>
    <a:lvl9pPr marL="3359310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C1F23"/>
    <a:srgbClr val="DCDCDC"/>
    <a:srgbClr val="0D10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밝은 스타일 1 - 강조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D7B26C5-4107-4FEC-AEDC-1716B250A1EF}" styleName="밝은 스타일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F5AB1C69-6EDB-4FF4-983F-18BD219EF322}" styleName="보통 스타일 2 - 강조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4" d="100"/>
          <a:sy n="74" d="100"/>
        </p:scale>
        <p:origin x="13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ko-KR" altLang="en-US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12/29/2025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22124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12/29/2025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16905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12/29/2025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94417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12/29/2025</a:t>
            </a:fld>
            <a:endParaRPr 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471490" y="9181395"/>
            <a:ext cx="2892138" cy="5111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147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361" b="0" i="0" kern="120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서울시 동작구 상도로 </a:t>
            </a:r>
            <a:r>
              <a:rPr lang="en-US" altLang="ko-KR" sz="1361" b="0" i="0" kern="120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17 </a:t>
            </a:r>
            <a:r>
              <a:rPr lang="ko-KR" altLang="en-US" sz="1361" b="0" i="0" kern="120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동화빌딩</a:t>
            </a:r>
          </a:p>
          <a:p>
            <a:endParaRPr lang="ko-KR" altLang="en-US" sz="1361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4" name="그림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4079" y="-5631"/>
            <a:ext cx="6858000" cy="9911633"/>
          </a:xfrm>
          <a:prstGeom prst="rect">
            <a:avLst/>
          </a:prstGeom>
        </p:spPr>
      </p:pic>
      <p:sp>
        <p:nvSpPr>
          <p:cNvPr id="15" name="TextBox 14"/>
          <p:cNvSpPr txBox="1"/>
          <p:nvPr userDrawn="1"/>
        </p:nvSpPr>
        <p:spPr>
          <a:xfrm>
            <a:off x="3997532" y="9364769"/>
            <a:ext cx="2321469" cy="5530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998" b="0" i="0" kern="120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서울시 동작구 상도로 </a:t>
            </a:r>
            <a:r>
              <a:rPr lang="en-US" altLang="ko-KR" sz="998" b="0" i="0" kern="120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17 </a:t>
            </a:r>
            <a:r>
              <a:rPr lang="ko-KR" altLang="en-US" sz="998" b="0" i="0" kern="120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동화빌딩</a:t>
            </a:r>
            <a:endParaRPr lang="en-US" altLang="ko-KR" sz="998" b="0" i="0" kern="1200" dirty="0">
              <a:solidFill>
                <a:schemeClr val="bg1"/>
              </a:solidFill>
              <a:effectLst/>
              <a:latin typeface="+mj-lt"/>
              <a:ea typeface="+mn-ea"/>
              <a:cs typeface="+mn-cs"/>
            </a:endParaRPr>
          </a:p>
          <a:p>
            <a:r>
              <a:rPr lang="en-US" altLang="ko-KR" sz="998" b="0" i="0" kern="120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TEL : 02-825-0300 FAX: 02-825-1141</a:t>
            </a:r>
          </a:p>
          <a:p>
            <a:endParaRPr lang="ko-KR" altLang="en-US" sz="998" b="0" i="0" kern="1200" dirty="0">
              <a:solidFill>
                <a:schemeClr val="bg1"/>
              </a:solidFill>
              <a:effectLst/>
              <a:latin typeface="+mj-lt"/>
              <a:ea typeface="+mn-ea"/>
              <a:cs typeface="+mn-cs"/>
            </a:endParaRPr>
          </a:p>
        </p:txBody>
      </p:sp>
      <p:pic>
        <p:nvPicPr>
          <p:cNvPr id="17" name="그림 1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8351" y="9086912"/>
            <a:ext cx="1527298" cy="236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85281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12/29/2025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08412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12/29/2025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19571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12/29/2025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40288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12/29/2025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32453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12/29/2025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96854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12/29/2025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16527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12/29/2025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6436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12/29/2025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25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12/29/2025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6377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  <p:sldLayoutId id="2147483693" r:id="rId12"/>
  </p:sldLayoutIdLst>
  <p:txStyles>
    <p:titleStyle>
      <a:lvl1pPr algn="l" defTabSz="685800" rtl="0" eaLnBrk="1" latinLnBrk="1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1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495942" y="4735811"/>
            <a:ext cx="58682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55540" indent="-155540" defTabSz="514403" fontAlgn="ctr" latinLnBrk="1">
              <a:lnSpc>
                <a:spcPts val="1600"/>
              </a:lnSpc>
              <a:buFont typeface="Arial" panose="020B0604020202020204" pitchFamily="34" charset="0"/>
              <a:buChar char="•"/>
            </a:pPr>
            <a:r>
              <a:rPr lang="ko-KR" altLang="en-US" sz="1089" dirty="0">
                <a:solidFill>
                  <a:prstClr val="black"/>
                </a:solidFill>
              </a:rPr>
              <a:t>탁월한 </a:t>
            </a:r>
            <a:r>
              <a:rPr lang="ko-KR" altLang="en-US" sz="1089" dirty="0" err="1">
                <a:solidFill>
                  <a:prstClr val="black"/>
                </a:solidFill>
              </a:rPr>
              <a:t>수음력과</a:t>
            </a:r>
            <a:r>
              <a:rPr lang="ko-KR" altLang="en-US" sz="1089" dirty="0">
                <a:solidFill>
                  <a:prstClr val="black"/>
                </a:solidFill>
              </a:rPr>
              <a:t> </a:t>
            </a:r>
            <a:r>
              <a:rPr lang="ko-KR" altLang="en-US" sz="1089" dirty="0" err="1">
                <a:solidFill>
                  <a:prstClr val="black"/>
                </a:solidFill>
              </a:rPr>
              <a:t>고음질</a:t>
            </a:r>
            <a:r>
              <a:rPr lang="en-US" altLang="ko-KR" sz="1089" dirty="0">
                <a:solidFill>
                  <a:prstClr val="black"/>
                </a:solidFill>
              </a:rPr>
              <a:t>, </a:t>
            </a:r>
            <a:r>
              <a:rPr lang="ko-KR" altLang="en-US" sz="1089" dirty="0" err="1">
                <a:solidFill>
                  <a:prstClr val="black"/>
                </a:solidFill>
              </a:rPr>
              <a:t>하울링에</a:t>
            </a:r>
            <a:r>
              <a:rPr lang="ko-KR" altLang="en-US" sz="1089" dirty="0">
                <a:solidFill>
                  <a:prstClr val="black"/>
                </a:solidFill>
              </a:rPr>
              <a:t> 강한 안정성</a:t>
            </a:r>
            <a:endParaRPr lang="en-US" altLang="ko-KR" sz="1089" dirty="0">
              <a:solidFill>
                <a:prstClr val="black"/>
              </a:solidFill>
            </a:endParaRPr>
          </a:p>
          <a:p>
            <a:pPr marL="155540" indent="-155540" defTabSz="514403" fontAlgn="ctr" latinLnBrk="1">
              <a:lnSpc>
                <a:spcPts val="1600"/>
              </a:lnSpc>
              <a:buFont typeface="Arial" panose="020B0604020202020204" pitchFamily="34" charset="0"/>
              <a:buChar char="•"/>
            </a:pPr>
            <a:r>
              <a:rPr lang="ko-KR" altLang="en-US" sz="1089" dirty="0">
                <a:solidFill>
                  <a:prstClr val="black"/>
                </a:solidFill>
              </a:rPr>
              <a:t>깨끗하고 자연스러운 음질 전송</a:t>
            </a:r>
          </a:p>
          <a:p>
            <a:pPr marL="155540" indent="-155540" defTabSz="514403" fontAlgn="ctr" latinLnBrk="1">
              <a:lnSpc>
                <a:spcPts val="1600"/>
              </a:lnSpc>
              <a:buFont typeface="Arial" panose="020B0604020202020204" pitchFamily="34" charset="0"/>
              <a:buChar char="•"/>
            </a:pPr>
            <a:r>
              <a:rPr lang="en-US" altLang="ko-KR" sz="1089" dirty="0">
                <a:solidFill>
                  <a:prstClr val="black"/>
                </a:solidFill>
              </a:rPr>
              <a:t>On/Off </a:t>
            </a:r>
            <a:r>
              <a:rPr lang="ko-KR" altLang="en-US" sz="1089" dirty="0">
                <a:solidFill>
                  <a:prstClr val="black"/>
                </a:solidFill>
              </a:rPr>
              <a:t>전원 스위치로 손쉽게 </a:t>
            </a:r>
            <a:r>
              <a:rPr lang="ko-KR" altLang="en-US" sz="1089" dirty="0" err="1">
                <a:solidFill>
                  <a:prstClr val="black"/>
                </a:solidFill>
              </a:rPr>
              <a:t>음소거</a:t>
            </a:r>
            <a:r>
              <a:rPr lang="ko-KR" altLang="en-US" sz="1089" dirty="0">
                <a:solidFill>
                  <a:prstClr val="black"/>
                </a:solidFill>
              </a:rPr>
              <a:t> 기능 사용</a:t>
            </a:r>
          </a:p>
        </p:txBody>
      </p:sp>
      <p:sp>
        <p:nvSpPr>
          <p:cNvPr id="11" name="직사각형 10"/>
          <p:cNvSpPr/>
          <p:nvPr/>
        </p:nvSpPr>
        <p:spPr>
          <a:xfrm flipV="1">
            <a:off x="295480" y="828073"/>
            <a:ext cx="6312088" cy="6229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500"/>
          </a:p>
        </p:txBody>
      </p:sp>
      <p:sp>
        <p:nvSpPr>
          <p:cNvPr id="10" name="제목 1"/>
          <p:cNvSpPr txBox="1">
            <a:spLocks/>
          </p:cNvSpPr>
          <p:nvPr/>
        </p:nvSpPr>
        <p:spPr>
          <a:xfrm>
            <a:off x="295480" y="918342"/>
            <a:ext cx="2447720" cy="339449"/>
          </a:xfrm>
          <a:prstGeom prst="rect">
            <a:avLst/>
          </a:prstGeom>
        </p:spPr>
        <p:txBody>
          <a:bodyPr vert="horz" lIns="82953" tIns="41476" rIns="82953" bIns="41476" rtlCol="0" anchor="t">
            <a:noAutofit/>
          </a:bodyPr>
          <a:lstStyle>
            <a:lvl1pPr algn="l" defTabSz="567019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2728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2000" b="1" dirty="0">
                <a:latin typeface="+mj-ea"/>
              </a:rPr>
              <a:t>MG-58</a:t>
            </a:r>
            <a:endParaRPr lang="ko-KR" altLang="en-US" sz="2000" b="1" dirty="0">
              <a:latin typeface="+mj-ea"/>
            </a:endParaRPr>
          </a:p>
        </p:txBody>
      </p:sp>
      <p:sp>
        <p:nvSpPr>
          <p:cNvPr id="15" name="제목 1"/>
          <p:cNvSpPr txBox="1">
            <a:spLocks/>
          </p:cNvSpPr>
          <p:nvPr/>
        </p:nvSpPr>
        <p:spPr>
          <a:xfrm>
            <a:off x="444995" y="4500594"/>
            <a:ext cx="1440758" cy="339449"/>
          </a:xfrm>
          <a:prstGeom prst="rect">
            <a:avLst/>
          </a:prstGeom>
        </p:spPr>
        <p:txBody>
          <a:bodyPr vert="horz" lIns="82953" tIns="41476" rIns="82953" bIns="41476" rtlCol="0" anchor="t">
            <a:normAutofit fontScale="97500"/>
          </a:bodyPr>
          <a:lstStyle>
            <a:lvl1pPr algn="l" defTabSz="567019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2728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1542" b="1" i="1" dirty="0"/>
              <a:t>FEATURE</a:t>
            </a:r>
            <a:endParaRPr lang="ko-KR" altLang="en-US" sz="1542" b="1" i="1" dirty="0"/>
          </a:p>
        </p:txBody>
      </p:sp>
      <p:sp>
        <p:nvSpPr>
          <p:cNvPr id="23" name="제목 1"/>
          <p:cNvSpPr txBox="1">
            <a:spLocks/>
          </p:cNvSpPr>
          <p:nvPr/>
        </p:nvSpPr>
        <p:spPr>
          <a:xfrm>
            <a:off x="296521" y="1218231"/>
            <a:ext cx="2975505" cy="339449"/>
          </a:xfrm>
          <a:prstGeom prst="rect">
            <a:avLst/>
          </a:prstGeom>
        </p:spPr>
        <p:txBody>
          <a:bodyPr vert="horz" lIns="82953" tIns="41476" rIns="82953" bIns="41476" rtlCol="0" anchor="t">
            <a:normAutofit fontScale="97500"/>
          </a:bodyPr>
          <a:lstStyle>
            <a:lvl1pPr algn="l" defTabSz="567019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2728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1300" b="1" i="1" dirty="0">
                <a:solidFill>
                  <a:schemeClr val="bg1">
                    <a:lumMod val="65000"/>
                  </a:schemeClr>
                </a:solidFill>
              </a:rPr>
              <a:t>Professional Sound System </a:t>
            </a:r>
            <a:endParaRPr lang="ko-KR" altLang="en-US" sz="1300" b="1" i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8" name="직사각형 27"/>
          <p:cNvSpPr/>
          <p:nvPr/>
        </p:nvSpPr>
        <p:spPr>
          <a:xfrm>
            <a:off x="295480" y="470583"/>
            <a:ext cx="6312088" cy="357490"/>
          </a:xfrm>
          <a:prstGeom prst="rect">
            <a:avLst/>
          </a:prstGeom>
          <a:solidFill>
            <a:srgbClr val="0D10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500"/>
          </a:p>
        </p:txBody>
      </p:sp>
      <p:sp>
        <p:nvSpPr>
          <p:cNvPr id="29" name="직사각형 28"/>
          <p:cNvSpPr/>
          <p:nvPr/>
        </p:nvSpPr>
        <p:spPr>
          <a:xfrm>
            <a:off x="308042" y="478489"/>
            <a:ext cx="2077043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500" b="1" dirty="0">
                <a:solidFill>
                  <a:schemeClr val="bg1"/>
                </a:solidFill>
              </a:rPr>
              <a:t>Gooseneck Microphone</a:t>
            </a:r>
            <a:endParaRPr lang="ko-KR" altLang="en-US" sz="1500" b="1" dirty="0">
              <a:solidFill>
                <a:schemeClr val="bg1"/>
              </a:solidFill>
            </a:endParaRPr>
          </a:p>
        </p:txBody>
      </p:sp>
      <p:sp>
        <p:nvSpPr>
          <p:cNvPr id="31" name="제목 1"/>
          <p:cNvSpPr txBox="1">
            <a:spLocks/>
          </p:cNvSpPr>
          <p:nvPr/>
        </p:nvSpPr>
        <p:spPr>
          <a:xfrm>
            <a:off x="444995" y="5456637"/>
            <a:ext cx="1847968" cy="339449"/>
          </a:xfrm>
          <a:prstGeom prst="rect">
            <a:avLst/>
          </a:prstGeom>
        </p:spPr>
        <p:txBody>
          <a:bodyPr vert="horz" lIns="82953" tIns="41476" rIns="82953" bIns="41476" rtlCol="0" anchor="t">
            <a:normAutofit fontScale="97500"/>
          </a:bodyPr>
          <a:lstStyle>
            <a:lvl1pPr algn="l" defTabSz="567019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2728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1542" b="1" i="1" dirty="0"/>
              <a:t>SPECIFICATION</a:t>
            </a:r>
            <a:endParaRPr lang="ko-KR" altLang="en-US" sz="1542" b="1" i="1" dirty="0"/>
          </a:p>
        </p:txBody>
      </p:sp>
      <p:sp>
        <p:nvSpPr>
          <p:cNvPr id="6" name="직사각형 5"/>
          <p:cNvSpPr/>
          <p:nvPr/>
        </p:nvSpPr>
        <p:spPr>
          <a:xfrm>
            <a:off x="1" y="9195977"/>
            <a:ext cx="6857999" cy="536061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500"/>
          </a:p>
        </p:txBody>
      </p:sp>
      <p:graphicFrame>
        <p:nvGraphicFramePr>
          <p:cNvPr id="19" name="표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0537839"/>
              </p:ext>
            </p:extLst>
          </p:nvPr>
        </p:nvGraphicFramePr>
        <p:xfrm>
          <a:off x="495942" y="5764458"/>
          <a:ext cx="5868248" cy="338745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0905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776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14064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>
                          <a:latin typeface="+mn-ea"/>
                          <a:ea typeface="+mn-ea"/>
                        </a:rPr>
                        <a:t>항목</a:t>
                      </a:r>
                    </a:p>
                  </a:txBody>
                  <a:tcPr marL="82953" marR="82953" marT="41476" marB="41476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>
                          <a:latin typeface="+mn-ea"/>
                          <a:ea typeface="+mn-ea"/>
                        </a:rPr>
                        <a:t>세부내용</a:t>
                      </a:r>
                    </a:p>
                  </a:txBody>
                  <a:tcPr marL="82953" marR="82953" marT="41476" marB="41476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6415">
                <a:tc>
                  <a:txBody>
                    <a:bodyPr/>
                    <a:lstStyle/>
                    <a:p>
                      <a:pPr rtl="0" fontAlgn="ctr"/>
                      <a:r>
                        <a:rPr lang="en-US" sz="1100" dirty="0">
                          <a:effectLst/>
                          <a:latin typeface="+mn-ea"/>
                          <a:ea typeface="+mn-ea"/>
                        </a:rPr>
                        <a:t>Microphone pattern</a:t>
                      </a: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sz="1100" dirty="0">
                          <a:effectLst/>
                          <a:latin typeface="+mn-ea"/>
                          <a:ea typeface="+mn-ea"/>
                        </a:rPr>
                        <a:t>Unidirectional microphone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6415">
                <a:tc>
                  <a:txBody>
                    <a:bodyPr/>
                    <a:lstStyle/>
                    <a:p>
                      <a:pPr rtl="0" fontAlgn="ctr"/>
                      <a:r>
                        <a:rPr lang="en-US" sz="1100" dirty="0">
                          <a:effectLst/>
                          <a:latin typeface="+mn-ea"/>
                          <a:ea typeface="+mn-ea"/>
                        </a:rPr>
                        <a:t>Frequency response</a:t>
                      </a: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sz="1100" b="0" dirty="0">
                          <a:effectLst/>
                          <a:latin typeface="+mn-ea"/>
                          <a:ea typeface="+mn-ea"/>
                        </a:rPr>
                        <a:t>60Hz~16KHz (-3dB)</a:t>
                      </a:r>
                    </a:p>
                  </a:txBody>
                  <a:tcPr marL="28575" marR="28575" marT="0" marB="0" anchor="ctr"/>
                </a:tc>
                <a:extLst>
                  <a:ext uri="{0D108BD9-81ED-4DB2-BD59-A6C34878D82A}">
                    <a16:rowId xmlns:a16="http://schemas.microsoft.com/office/drawing/2014/main" val="870548136"/>
                  </a:ext>
                </a:extLst>
              </a:tr>
              <a:tr h="236415">
                <a:tc>
                  <a:txBody>
                    <a:bodyPr/>
                    <a:lstStyle/>
                    <a:p>
                      <a:pPr rtl="0" fontAlgn="ctr"/>
                      <a:r>
                        <a:rPr lang="en-US" sz="1100" dirty="0">
                          <a:effectLst/>
                          <a:latin typeface="+mn-ea"/>
                          <a:ea typeface="+mn-ea"/>
                        </a:rPr>
                        <a:t>Sensitivity</a:t>
                      </a: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sz="1100" b="0" dirty="0">
                          <a:effectLst/>
                          <a:latin typeface="+mn-ea"/>
                          <a:ea typeface="+mn-ea"/>
                        </a:rPr>
                        <a:t>(-42dB) (-3dB) 1KHz</a:t>
                      </a:r>
                    </a:p>
                  </a:txBody>
                  <a:tcPr marL="28575" marR="28575" marT="0" marB="0" anchor="ctr"/>
                </a:tc>
                <a:extLst>
                  <a:ext uri="{0D108BD9-81ED-4DB2-BD59-A6C34878D82A}">
                    <a16:rowId xmlns:a16="http://schemas.microsoft.com/office/drawing/2014/main" val="1673116471"/>
                  </a:ext>
                </a:extLst>
              </a:tr>
              <a:tr h="236415">
                <a:tc>
                  <a:txBody>
                    <a:bodyPr/>
                    <a:lstStyle/>
                    <a:p>
                      <a:pPr rtl="0" fontAlgn="ctr"/>
                      <a:r>
                        <a:rPr lang="en-US" sz="1100">
                          <a:effectLst/>
                          <a:latin typeface="+mn-ea"/>
                          <a:ea typeface="+mn-ea"/>
                        </a:rPr>
                        <a:t>Low frequency attenuation</a:t>
                      </a: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sz="1100" b="0">
                          <a:effectLst/>
                          <a:latin typeface="+mn-ea"/>
                          <a:ea typeface="+mn-ea"/>
                        </a:rPr>
                        <a:t>125Hz 6dB/OCTAVE</a:t>
                      </a:r>
                    </a:p>
                  </a:txBody>
                  <a:tcPr marL="28575" marR="28575" marT="0" marB="0" anchor="ctr"/>
                </a:tc>
                <a:extLst>
                  <a:ext uri="{0D108BD9-81ED-4DB2-BD59-A6C34878D82A}">
                    <a16:rowId xmlns:a16="http://schemas.microsoft.com/office/drawing/2014/main" val="420930182"/>
                  </a:ext>
                </a:extLst>
              </a:tr>
              <a:tr h="236415">
                <a:tc>
                  <a:txBody>
                    <a:bodyPr/>
                    <a:lstStyle/>
                    <a:p>
                      <a:pPr rtl="0" fontAlgn="ctr"/>
                      <a:r>
                        <a:rPr lang="en-US" sz="1100" dirty="0">
                          <a:effectLst/>
                          <a:latin typeface="+mn-ea"/>
                          <a:ea typeface="+mn-ea"/>
                        </a:rPr>
                        <a:t>Output impedance</a:t>
                      </a: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sz="1100" b="0" dirty="0">
                          <a:effectLst/>
                          <a:latin typeface="+mn-ea"/>
                          <a:ea typeface="+mn-ea"/>
                        </a:rPr>
                        <a:t>2500hms +30%</a:t>
                      </a:r>
                    </a:p>
                  </a:txBody>
                  <a:tcPr marL="28575" marR="28575" marT="0" marB="0" anchor="ctr"/>
                </a:tc>
                <a:extLst>
                  <a:ext uri="{0D108BD9-81ED-4DB2-BD59-A6C34878D82A}">
                    <a16:rowId xmlns:a16="http://schemas.microsoft.com/office/drawing/2014/main" val="794283160"/>
                  </a:ext>
                </a:extLst>
              </a:tr>
              <a:tr h="236415">
                <a:tc>
                  <a:txBody>
                    <a:bodyPr/>
                    <a:lstStyle/>
                    <a:p>
                      <a:pPr rtl="0" fontAlgn="ctr"/>
                      <a:r>
                        <a:rPr lang="en-US" sz="1100">
                          <a:effectLst/>
                          <a:latin typeface="+mn-ea"/>
                          <a:ea typeface="+mn-ea"/>
                        </a:rPr>
                        <a:t>Maximum sound pressure</a:t>
                      </a: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sz="1100" b="0" dirty="0">
                          <a:effectLst/>
                          <a:latin typeface="+mn-ea"/>
                          <a:ea typeface="+mn-ea"/>
                        </a:rPr>
                        <a:t>135dB SPL 1KHz At1% T.H.D</a:t>
                      </a:r>
                    </a:p>
                  </a:txBody>
                  <a:tcPr marL="28575" marR="28575" marT="0" marB="0" anchor="ctr"/>
                </a:tc>
                <a:extLst>
                  <a:ext uri="{0D108BD9-81ED-4DB2-BD59-A6C34878D82A}">
                    <a16:rowId xmlns:a16="http://schemas.microsoft.com/office/drawing/2014/main" val="114352854"/>
                  </a:ext>
                </a:extLst>
              </a:tr>
              <a:tr h="236415">
                <a:tc>
                  <a:txBody>
                    <a:bodyPr/>
                    <a:lstStyle/>
                    <a:p>
                      <a:pPr rtl="0" fontAlgn="ctr"/>
                      <a:r>
                        <a:rPr lang="en-US" sz="1100" dirty="0">
                          <a:effectLst/>
                          <a:latin typeface="+mn-ea"/>
                          <a:ea typeface="+mn-ea"/>
                        </a:rPr>
                        <a:t>S/N ratio</a:t>
                      </a: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sz="1100" b="0" dirty="0">
                          <a:effectLst/>
                          <a:latin typeface="+mn-ea"/>
                          <a:ea typeface="+mn-ea"/>
                        </a:rPr>
                        <a:t>66dB. 1KHz at 1Pa</a:t>
                      </a:r>
                    </a:p>
                  </a:txBody>
                  <a:tcPr marL="28575" marR="28575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6415">
                <a:tc>
                  <a:txBody>
                    <a:bodyPr/>
                    <a:lstStyle/>
                    <a:p>
                      <a:pPr rtl="0" fontAlgn="ctr"/>
                      <a:r>
                        <a:rPr lang="en-US" sz="1100" dirty="0">
                          <a:effectLst/>
                          <a:latin typeface="+mn-ea"/>
                          <a:ea typeface="+mn-ea"/>
                        </a:rPr>
                        <a:t>Dynamic range</a:t>
                      </a: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da-DK" sz="1100" b="0" dirty="0">
                          <a:effectLst/>
                          <a:latin typeface="+mn-ea"/>
                          <a:ea typeface="+mn-ea"/>
                        </a:rPr>
                        <a:t>111dB. 1KHz AT MAX SPL</a:t>
                      </a:r>
                    </a:p>
                  </a:txBody>
                  <a:tcPr marL="28575" marR="28575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6415">
                <a:tc>
                  <a:txBody>
                    <a:bodyPr/>
                    <a:lstStyle/>
                    <a:p>
                      <a:pPr rtl="0" fontAlgn="ctr"/>
                      <a:r>
                        <a:rPr lang="en-US" sz="1100" dirty="0">
                          <a:effectLst/>
                          <a:latin typeface="+mn-ea"/>
                          <a:ea typeface="+mn-ea"/>
                        </a:rPr>
                        <a:t>Power supply</a:t>
                      </a: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sz="1100" b="0" dirty="0">
                          <a:effectLst/>
                          <a:latin typeface="+mn-ea"/>
                          <a:ea typeface="+mn-ea"/>
                        </a:rPr>
                        <a:t>Phantom 48V</a:t>
                      </a:r>
                    </a:p>
                  </a:txBody>
                  <a:tcPr marL="28575" marR="28575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6415">
                <a:tc>
                  <a:txBody>
                    <a:bodyPr/>
                    <a:lstStyle/>
                    <a:p>
                      <a:pPr rtl="0" fontAlgn="ctr"/>
                      <a:r>
                        <a:rPr lang="en-US" sz="1100" dirty="0">
                          <a:effectLst/>
                          <a:latin typeface="+mn-ea"/>
                          <a:ea typeface="+mn-ea"/>
                        </a:rPr>
                        <a:t>Output connector</a:t>
                      </a: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sz="1100" b="0" dirty="0">
                          <a:effectLst/>
                          <a:latin typeface="+mn-ea"/>
                          <a:ea typeface="+mn-ea"/>
                        </a:rPr>
                        <a:t>three-pin Cannon</a:t>
                      </a:r>
                    </a:p>
                  </a:txBody>
                  <a:tcPr marL="28575" marR="28575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6415">
                <a:tc>
                  <a:txBody>
                    <a:bodyPr/>
                    <a:lstStyle/>
                    <a:p>
                      <a:pPr rtl="0" fontAlgn="ctr"/>
                      <a:r>
                        <a:rPr lang="pt-BR" sz="1100" dirty="0">
                          <a:effectLst/>
                          <a:latin typeface="+mn-ea"/>
                          <a:ea typeface="+mn-ea"/>
                        </a:rPr>
                        <a:t>Base Dimensions (W × H × D)</a:t>
                      </a:r>
                      <a:endParaRPr lang="en-US" sz="1100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sz="1100" b="0" dirty="0">
                          <a:effectLst/>
                          <a:latin typeface="+mn-ea"/>
                          <a:ea typeface="+mn-ea"/>
                        </a:rPr>
                        <a:t>110 x 150 x 50 mm</a:t>
                      </a:r>
                    </a:p>
                  </a:txBody>
                  <a:tcPr marL="28575" marR="28575" marT="0" marB="0" anchor="ctr"/>
                </a:tc>
                <a:extLst>
                  <a:ext uri="{0D108BD9-81ED-4DB2-BD59-A6C34878D82A}">
                    <a16:rowId xmlns:a16="http://schemas.microsoft.com/office/drawing/2014/main" val="1919694307"/>
                  </a:ext>
                </a:extLst>
              </a:tr>
              <a:tr h="236415">
                <a:tc>
                  <a:txBody>
                    <a:bodyPr/>
                    <a:lstStyle/>
                    <a:p>
                      <a:pPr rtl="0" fontAlgn="ctr"/>
                      <a:r>
                        <a:rPr lang="en-US" sz="1100" dirty="0">
                          <a:effectLst/>
                          <a:latin typeface="+mn-ea"/>
                          <a:ea typeface="+mn-ea"/>
                        </a:rPr>
                        <a:t>Gooseneck length</a:t>
                      </a: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sz="1100" b="0" dirty="0">
                          <a:effectLst/>
                          <a:latin typeface="+mn-ea"/>
                          <a:ea typeface="+mn-ea"/>
                        </a:rPr>
                        <a:t>57.5cm</a:t>
                      </a:r>
                    </a:p>
                  </a:txBody>
                  <a:tcPr marL="28575" marR="28575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36415">
                <a:tc>
                  <a:txBody>
                    <a:bodyPr/>
                    <a:lstStyle/>
                    <a:p>
                      <a:pPr rtl="0" fontAlgn="ctr"/>
                      <a:r>
                        <a:rPr lang="en-US" sz="1100" dirty="0">
                          <a:effectLst/>
                          <a:latin typeface="+mn-ea"/>
                          <a:ea typeface="+mn-ea"/>
                        </a:rPr>
                        <a:t>Weight</a:t>
                      </a: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sz="1100" dirty="0">
                          <a:effectLst/>
                          <a:latin typeface="+mn-ea"/>
                          <a:ea typeface="+mn-ea"/>
                        </a:rPr>
                        <a:t>580g</a:t>
                      </a:r>
                    </a:p>
                  </a:txBody>
                  <a:tcPr marL="28575" marR="28575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pic>
        <p:nvPicPr>
          <p:cNvPr id="8" name="그림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3864" y="9173970"/>
            <a:ext cx="646598" cy="536020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2643" y="1104858"/>
            <a:ext cx="1244803" cy="228704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42DBDFDB-6743-4937-AEB2-46BDE11C3B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84273" y="1758055"/>
            <a:ext cx="3077044" cy="3077826"/>
          </a:xfrm>
          <a:prstGeom prst="rect">
            <a:avLst/>
          </a:prstGeom>
        </p:spPr>
      </p:pic>
      <p:sp>
        <p:nvSpPr>
          <p:cNvPr id="2" name="TextBox 3">
            <a:extLst>
              <a:ext uri="{FF2B5EF4-FFF2-40B4-BE49-F238E27FC236}">
                <a16:creationId xmlns:a16="http://schemas.microsoft.com/office/drawing/2014/main" id="{C9D2B111-EBF0-7103-6CFC-33A74BE15121}"/>
              </a:ext>
            </a:extLst>
          </p:cNvPr>
          <p:cNvSpPr txBox="1"/>
          <p:nvPr/>
        </p:nvSpPr>
        <p:spPr>
          <a:xfrm>
            <a:off x="3519445" y="9311128"/>
            <a:ext cx="2331683" cy="4404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19913" rtl="0" eaLnBrk="1" latinLnBrk="0" hangingPunct="1">
              <a:defRPr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9913" algn="l" defTabSz="419913" rtl="0" eaLnBrk="1" latinLnBrk="0" hangingPunct="1">
              <a:defRPr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39828" algn="l" defTabSz="419913" rtl="0" eaLnBrk="1" latinLnBrk="0" hangingPunct="1">
              <a:defRPr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59742" algn="l" defTabSz="419913" rtl="0" eaLnBrk="1" latinLnBrk="0" hangingPunct="1">
              <a:defRPr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79655" algn="l" defTabSz="419913" rtl="0" eaLnBrk="1" latinLnBrk="0" hangingPunct="1">
              <a:defRPr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99569" algn="l" defTabSz="419913" rtl="0" eaLnBrk="1" latinLnBrk="0" hangingPunct="1">
              <a:defRPr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19483" algn="l" defTabSz="419913" rtl="0" eaLnBrk="1" latinLnBrk="0" hangingPunct="1">
              <a:defRPr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39397" algn="l" defTabSz="419913" rtl="0" eaLnBrk="1" latinLnBrk="0" hangingPunct="1">
              <a:defRPr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359310" algn="l" defTabSz="419913" rtl="0" eaLnBrk="1" latinLnBrk="0" hangingPunct="1">
              <a:defRPr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ts val="900"/>
              </a:lnSpc>
            </a:pPr>
            <a:r>
              <a:rPr lang="en-US" altLang="ko-KR" sz="1050" b="1" dirty="0">
                <a:solidFill>
                  <a:schemeClr val="bg1"/>
                </a:solidFill>
                <a:latin typeface="+mj-lt"/>
              </a:rPr>
              <a:t>www.voatek.com</a:t>
            </a:r>
          </a:p>
          <a:p>
            <a:pPr algn="r">
              <a:lnSpc>
                <a:spcPts val="900"/>
              </a:lnSpc>
            </a:pPr>
            <a:r>
              <a:rPr lang="en-US" altLang="ko-KR" sz="907" dirty="0">
                <a:solidFill>
                  <a:schemeClr val="bg1"/>
                </a:solidFill>
                <a:latin typeface="+mj-lt"/>
              </a:rPr>
              <a:t>e-mail : voatek@naver.com</a:t>
            </a:r>
          </a:p>
          <a:p>
            <a:pPr algn="r">
              <a:lnSpc>
                <a:spcPts val="900"/>
              </a:lnSpc>
            </a:pPr>
            <a:r>
              <a:rPr lang="en-US" altLang="ko-KR" sz="907" dirty="0">
                <a:solidFill>
                  <a:schemeClr val="bg1"/>
                </a:solidFill>
                <a:latin typeface="+mj-lt"/>
              </a:rPr>
              <a:t>Tel : 031-8011-0388</a:t>
            </a:r>
          </a:p>
        </p:txBody>
      </p:sp>
    </p:spTree>
    <p:extLst>
      <p:ext uri="{BB962C8B-B14F-4D97-AF65-F5344CB8AC3E}">
        <p14:creationId xmlns:p14="http://schemas.microsoft.com/office/powerpoint/2010/main" val="40200815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855</TotalTime>
  <Words>136</Words>
  <Application>Microsoft Office PowerPoint</Application>
  <PresentationFormat>A4 용지(210x297mm)</PresentationFormat>
  <Paragraphs>39</Paragraphs>
  <Slides>1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테마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노 윤섭</dc:creator>
  <cp:lastModifiedBy>민경 신</cp:lastModifiedBy>
  <cp:revision>96</cp:revision>
  <cp:lastPrinted>2020-11-13T07:15:08Z</cp:lastPrinted>
  <dcterms:created xsi:type="dcterms:W3CDTF">2020-09-29T01:50:16Z</dcterms:created>
  <dcterms:modified xsi:type="dcterms:W3CDTF">2025-12-29T07:47:29Z</dcterms:modified>
</cp:coreProperties>
</file>