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04" r:id="rId1"/>
  </p:sldMasterIdLst>
  <p:sldIdLst>
    <p:sldId id="260" r:id="rId2"/>
  </p:sldIdLst>
  <p:sldSz cx="6858000" cy="9906000" type="A4"/>
  <p:notesSz cx="7099300" cy="10234613"/>
  <p:defaultTextStyle>
    <a:defPPr>
      <a:defRPr lang="en-US"/>
    </a:defPPr>
    <a:lvl1pPr marL="0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1pPr>
    <a:lvl2pPr marL="419913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2pPr>
    <a:lvl3pPr marL="839828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3pPr>
    <a:lvl4pPr marL="1259742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4pPr>
    <a:lvl5pPr marL="1679655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5pPr>
    <a:lvl6pPr marL="2099569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6pPr>
    <a:lvl7pPr marL="2519483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7pPr>
    <a:lvl8pPr marL="2939397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8pPr>
    <a:lvl9pPr marL="3359310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C1F23"/>
    <a:srgbClr val="DCDCDC"/>
    <a:srgbClr val="0D10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밝은 스타일 1 - 강조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9D7B26C5-4107-4FEC-AEDC-1716B250A1EF}" styleName="밝은 스타일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F5AB1C69-6EDB-4FF4-983F-18BD219EF322}" styleName="보통 스타일 2 - 강조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4" d="100"/>
          <a:sy n="74" d="100"/>
        </p:scale>
        <p:origin x="13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22124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t>6/12/2025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16905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94417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6/12/2025</a:t>
            </a:fld>
            <a:endParaRPr 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 userDrawn="1"/>
        </p:nvSpPr>
        <p:spPr>
          <a:xfrm>
            <a:off x="471490" y="9181395"/>
            <a:ext cx="2892138" cy="5111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147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o-KR" altLang="en-US" sz="1361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서울시 동작구 상도로 </a:t>
            </a:r>
            <a:r>
              <a:rPr lang="en-US" altLang="ko-KR" sz="1361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17 </a:t>
            </a:r>
            <a:r>
              <a:rPr lang="ko-KR" altLang="en-US" sz="1361" b="0" i="0" kern="120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동화빌딩</a:t>
            </a:r>
          </a:p>
          <a:p>
            <a:endParaRPr lang="ko-KR" altLang="en-US" sz="1361" dirty="0">
              <a:solidFill>
                <a:schemeClr val="bg1"/>
              </a:solidFill>
              <a:latin typeface="+mj-lt"/>
            </a:endParaRPr>
          </a:p>
        </p:txBody>
      </p:sp>
      <p:pic>
        <p:nvPicPr>
          <p:cNvPr id="14" name="그림 1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4079" y="-5631"/>
            <a:ext cx="6858000" cy="9911633"/>
          </a:xfrm>
          <a:prstGeom prst="rect">
            <a:avLst/>
          </a:prstGeom>
        </p:spPr>
      </p:pic>
      <p:sp>
        <p:nvSpPr>
          <p:cNvPr id="15" name="TextBox 14"/>
          <p:cNvSpPr txBox="1"/>
          <p:nvPr userDrawn="1"/>
        </p:nvSpPr>
        <p:spPr>
          <a:xfrm>
            <a:off x="3997532" y="9364769"/>
            <a:ext cx="2321469" cy="55303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998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서울시 동작구 상도로 </a:t>
            </a:r>
            <a:r>
              <a:rPr lang="en-US" altLang="ko-KR" sz="998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17 </a:t>
            </a:r>
            <a:r>
              <a:rPr lang="ko-KR" altLang="en-US" sz="998" b="0" i="0" kern="120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동화빌딩</a:t>
            </a:r>
            <a:endParaRPr lang="en-US" altLang="ko-KR" sz="998" b="0" i="0" kern="1200" dirty="0">
              <a:solidFill>
                <a:schemeClr val="bg1"/>
              </a:solidFill>
              <a:effectLst/>
              <a:latin typeface="+mj-lt"/>
              <a:ea typeface="+mn-ea"/>
              <a:cs typeface="+mn-cs"/>
            </a:endParaRPr>
          </a:p>
          <a:p>
            <a:r>
              <a:rPr lang="en-US" altLang="ko-KR" sz="998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TEL : 02-825-0300 FAX: 02-825-1141</a:t>
            </a:r>
          </a:p>
          <a:p>
            <a:endParaRPr lang="ko-KR" altLang="en-US" sz="998" b="0" i="0" kern="1200" dirty="0">
              <a:solidFill>
                <a:schemeClr val="bg1"/>
              </a:solidFill>
              <a:effectLst/>
              <a:latin typeface="+mj-lt"/>
              <a:ea typeface="+mn-ea"/>
              <a:cs typeface="+mn-cs"/>
            </a:endParaRPr>
          </a:p>
        </p:txBody>
      </p:sp>
      <p:pic>
        <p:nvPicPr>
          <p:cNvPr id="17" name="그림 1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8351" y="9086912"/>
            <a:ext cx="1527298" cy="2367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85281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08412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19571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smtClean="0"/>
              <a:t>6/12/2025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40288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6/12/2025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3245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6/12/2025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96854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6/12/2025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1652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6/12/2025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6436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25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6/12/2025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63772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06" r:id="rId2"/>
    <p:sldLayoutId id="2147483707" r:id="rId3"/>
    <p:sldLayoutId id="2147483708" r:id="rId4"/>
    <p:sldLayoutId id="2147483709" r:id="rId5"/>
    <p:sldLayoutId id="2147483710" r:id="rId6"/>
    <p:sldLayoutId id="2147483711" r:id="rId7"/>
    <p:sldLayoutId id="2147483712" r:id="rId8"/>
    <p:sldLayoutId id="2147483713" r:id="rId9"/>
    <p:sldLayoutId id="2147483714" r:id="rId10"/>
    <p:sldLayoutId id="2147483715" r:id="rId11"/>
    <p:sldLayoutId id="2147483693" r:id="rId12"/>
  </p:sldLayoutIdLst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 descr="전자제품, 전자 기기, 라우드스피커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AF4AF85D-DBE9-22E7-E2EE-76329126907A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25478" b="21723"/>
          <a:stretch>
            <a:fillRect/>
          </a:stretch>
        </p:blipFill>
        <p:spPr>
          <a:xfrm>
            <a:off x="1375911" y="1623256"/>
            <a:ext cx="4106177" cy="2168068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481426" y="3757155"/>
            <a:ext cx="5949036" cy="9643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55540" indent="-155540" defTabSz="514403" fontAlgn="ctr" latinLnBrk="1">
              <a:lnSpc>
                <a:spcPts val="1700"/>
              </a:lnSpc>
              <a:buFont typeface="Arial" panose="020B0604020202020204" pitchFamily="34" charset="0"/>
              <a:buChar char="•"/>
            </a:pPr>
            <a:r>
              <a:rPr lang="ko-KR" altLang="en-US" sz="1089" dirty="0">
                <a:solidFill>
                  <a:prstClr val="black"/>
                </a:solidFill>
              </a:rPr>
              <a:t>근거리 음질 이상을 방지하기 위한 </a:t>
            </a:r>
            <a:r>
              <a:rPr lang="ko-KR" altLang="en-US" sz="1089" dirty="0" err="1">
                <a:solidFill>
                  <a:prstClr val="black"/>
                </a:solidFill>
              </a:rPr>
              <a:t>동축</a:t>
            </a:r>
            <a:r>
              <a:rPr lang="ko-KR" altLang="en-US" sz="1089" dirty="0">
                <a:solidFill>
                  <a:prstClr val="black"/>
                </a:solidFill>
              </a:rPr>
              <a:t> 설계</a:t>
            </a:r>
            <a:endParaRPr lang="en-US" altLang="ko-KR" sz="1089" dirty="0">
              <a:solidFill>
                <a:prstClr val="black"/>
              </a:solidFill>
            </a:endParaRPr>
          </a:p>
          <a:p>
            <a:pPr marL="155540" indent="-155540" defTabSz="514403" fontAlgn="ctr" latinLnBrk="1">
              <a:lnSpc>
                <a:spcPts val="1700"/>
              </a:lnSpc>
              <a:buFont typeface="Arial" panose="020B0604020202020204" pitchFamily="34" charset="0"/>
              <a:buChar char="•"/>
            </a:pPr>
            <a:r>
              <a:rPr lang="ko-KR" altLang="en-US" sz="1089" dirty="0" err="1">
                <a:solidFill>
                  <a:prstClr val="black"/>
                </a:solidFill>
              </a:rPr>
              <a:t>미드레인지</a:t>
            </a:r>
            <a:r>
              <a:rPr lang="ko-KR" altLang="en-US" sz="1089" dirty="0">
                <a:solidFill>
                  <a:prstClr val="black"/>
                </a:solidFill>
              </a:rPr>
              <a:t> 간섭을 크게 줄이는 특수 도파관 기술</a:t>
            </a:r>
            <a:endParaRPr lang="en-US" altLang="ko-KR" sz="1089" dirty="0">
              <a:solidFill>
                <a:prstClr val="black"/>
              </a:solidFill>
            </a:endParaRPr>
          </a:p>
          <a:p>
            <a:pPr marL="155540" indent="-155540" defTabSz="514403" fontAlgn="ctr" latinLnBrk="1">
              <a:lnSpc>
                <a:spcPts val="1700"/>
              </a:lnSpc>
              <a:buFont typeface="Arial" panose="020B0604020202020204" pitchFamily="34" charset="0"/>
              <a:buChar char="•"/>
            </a:pPr>
            <a:r>
              <a:rPr lang="ko-KR" altLang="en-US" sz="1089" dirty="0">
                <a:solidFill>
                  <a:prstClr val="black"/>
                </a:solidFill>
              </a:rPr>
              <a:t>각 주파수 대역의 위상 일관성을 유지하는 고유한 </a:t>
            </a:r>
            <a:r>
              <a:rPr lang="en-US" altLang="ko-KR" sz="1089" dirty="0">
                <a:solidFill>
                  <a:prstClr val="black"/>
                </a:solidFill>
              </a:rPr>
              <a:t>FIR</a:t>
            </a:r>
            <a:r>
              <a:rPr lang="ko-KR" altLang="en-US" sz="1089" dirty="0">
                <a:solidFill>
                  <a:prstClr val="black"/>
                </a:solidFill>
              </a:rPr>
              <a:t>필터 기술</a:t>
            </a:r>
            <a:endParaRPr lang="en-US" altLang="ko-KR" sz="1089" dirty="0">
              <a:solidFill>
                <a:prstClr val="black"/>
              </a:solidFill>
            </a:endParaRPr>
          </a:p>
          <a:p>
            <a:pPr marL="155540" indent="-155540" defTabSz="514403" fontAlgn="ctr" latinLnBrk="1">
              <a:lnSpc>
                <a:spcPts val="1700"/>
              </a:lnSpc>
              <a:buFont typeface="Arial" panose="020B0604020202020204" pitchFamily="34" charset="0"/>
              <a:buChar char="•"/>
            </a:pPr>
            <a:r>
              <a:rPr lang="ko-KR" altLang="en-US" sz="1089" dirty="0" err="1">
                <a:solidFill>
                  <a:prstClr val="black"/>
                </a:solidFill>
              </a:rPr>
              <a:t>프리셋</a:t>
            </a:r>
            <a:r>
              <a:rPr lang="ko-KR" altLang="en-US" sz="1089" dirty="0">
                <a:solidFill>
                  <a:prstClr val="black"/>
                </a:solidFill>
              </a:rPr>
              <a:t> </a:t>
            </a:r>
            <a:r>
              <a:rPr lang="en-US" altLang="ko-KR" sz="1089" dirty="0">
                <a:solidFill>
                  <a:prstClr val="black"/>
                </a:solidFill>
              </a:rPr>
              <a:t>8</a:t>
            </a:r>
            <a:r>
              <a:rPr lang="ko-KR" altLang="en-US" sz="1089" dirty="0">
                <a:solidFill>
                  <a:prstClr val="black"/>
                </a:solidFill>
              </a:rPr>
              <a:t>타입 설정</a:t>
            </a:r>
          </a:p>
        </p:txBody>
      </p:sp>
      <p:sp>
        <p:nvSpPr>
          <p:cNvPr id="11" name="직사각형 10"/>
          <p:cNvSpPr/>
          <p:nvPr/>
        </p:nvSpPr>
        <p:spPr>
          <a:xfrm flipV="1">
            <a:off x="295480" y="828073"/>
            <a:ext cx="6312088" cy="6229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500"/>
          </a:p>
        </p:txBody>
      </p:sp>
      <p:sp>
        <p:nvSpPr>
          <p:cNvPr id="10" name="제목 1"/>
          <p:cNvSpPr txBox="1">
            <a:spLocks/>
          </p:cNvSpPr>
          <p:nvPr/>
        </p:nvSpPr>
        <p:spPr>
          <a:xfrm>
            <a:off x="295480" y="918342"/>
            <a:ext cx="2447720" cy="339449"/>
          </a:xfrm>
          <a:prstGeom prst="rect">
            <a:avLst/>
          </a:prstGeom>
        </p:spPr>
        <p:txBody>
          <a:bodyPr vert="horz" lIns="82953" tIns="41476" rIns="82953" bIns="41476" rtlCol="0" anchor="t">
            <a:noAutofit/>
          </a:bodyPr>
          <a:lstStyle>
            <a:lvl1pPr algn="l" defTabSz="567019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272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2000" b="1" dirty="0">
                <a:latin typeface="+mj-ea"/>
              </a:rPr>
              <a:t>Mighty5</a:t>
            </a:r>
            <a:endParaRPr lang="ko-KR" altLang="en-US" sz="2000" b="1" dirty="0">
              <a:latin typeface="+mj-ea"/>
            </a:endParaRPr>
          </a:p>
        </p:txBody>
      </p:sp>
      <p:sp>
        <p:nvSpPr>
          <p:cNvPr id="15" name="제목 1"/>
          <p:cNvSpPr txBox="1">
            <a:spLocks/>
          </p:cNvSpPr>
          <p:nvPr/>
        </p:nvSpPr>
        <p:spPr>
          <a:xfrm>
            <a:off x="430479" y="3521938"/>
            <a:ext cx="1440758" cy="339449"/>
          </a:xfrm>
          <a:prstGeom prst="rect">
            <a:avLst/>
          </a:prstGeom>
        </p:spPr>
        <p:txBody>
          <a:bodyPr vert="horz" lIns="82953" tIns="41476" rIns="82953" bIns="41476" rtlCol="0" anchor="t">
            <a:normAutofit fontScale="97500"/>
          </a:bodyPr>
          <a:lstStyle>
            <a:lvl1pPr algn="l" defTabSz="567019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272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1542" b="1" i="1" dirty="0"/>
              <a:t>FEATURE</a:t>
            </a:r>
            <a:endParaRPr lang="ko-KR" altLang="en-US" sz="1542" b="1" i="1" dirty="0"/>
          </a:p>
        </p:txBody>
      </p:sp>
      <p:sp>
        <p:nvSpPr>
          <p:cNvPr id="23" name="제목 1"/>
          <p:cNvSpPr txBox="1">
            <a:spLocks/>
          </p:cNvSpPr>
          <p:nvPr/>
        </p:nvSpPr>
        <p:spPr>
          <a:xfrm>
            <a:off x="296521" y="1218231"/>
            <a:ext cx="2975505" cy="339449"/>
          </a:xfrm>
          <a:prstGeom prst="rect">
            <a:avLst/>
          </a:prstGeom>
        </p:spPr>
        <p:txBody>
          <a:bodyPr vert="horz" lIns="82953" tIns="41476" rIns="82953" bIns="41476" rtlCol="0" anchor="t">
            <a:normAutofit fontScale="90000"/>
          </a:bodyPr>
          <a:lstStyle>
            <a:lvl1pPr algn="l" defTabSz="567019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272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1300" b="1" i="1" dirty="0">
                <a:solidFill>
                  <a:schemeClr val="bg1">
                    <a:lumMod val="65000"/>
                  </a:schemeClr>
                </a:solidFill>
              </a:rPr>
              <a:t>Professional Active Line Array Speaker System</a:t>
            </a:r>
            <a:endParaRPr lang="ko-KR" altLang="en-US" sz="1300" b="1" i="1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28" name="직사각형 27"/>
          <p:cNvSpPr/>
          <p:nvPr/>
        </p:nvSpPr>
        <p:spPr>
          <a:xfrm>
            <a:off x="295480" y="470583"/>
            <a:ext cx="6312088" cy="357490"/>
          </a:xfrm>
          <a:prstGeom prst="rect">
            <a:avLst/>
          </a:prstGeom>
          <a:solidFill>
            <a:srgbClr val="0D10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500"/>
          </a:p>
        </p:txBody>
      </p:sp>
      <p:sp>
        <p:nvSpPr>
          <p:cNvPr id="29" name="직사각형 28"/>
          <p:cNvSpPr/>
          <p:nvPr/>
        </p:nvSpPr>
        <p:spPr>
          <a:xfrm>
            <a:off x="308042" y="478489"/>
            <a:ext cx="2208938" cy="3231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1500" b="1" dirty="0">
                <a:solidFill>
                  <a:schemeClr val="bg1"/>
                </a:solidFill>
              </a:rPr>
              <a:t>Active Line Array Speaker</a:t>
            </a:r>
            <a:endParaRPr lang="ko-KR" altLang="en-US" sz="1500" b="1" dirty="0">
              <a:solidFill>
                <a:schemeClr val="bg1"/>
              </a:solidFill>
            </a:endParaRPr>
          </a:p>
        </p:txBody>
      </p:sp>
      <p:sp>
        <p:nvSpPr>
          <p:cNvPr id="31" name="제목 1"/>
          <p:cNvSpPr txBox="1">
            <a:spLocks/>
          </p:cNvSpPr>
          <p:nvPr/>
        </p:nvSpPr>
        <p:spPr>
          <a:xfrm>
            <a:off x="430481" y="4866882"/>
            <a:ext cx="1847968" cy="339449"/>
          </a:xfrm>
          <a:prstGeom prst="rect">
            <a:avLst/>
          </a:prstGeom>
        </p:spPr>
        <p:txBody>
          <a:bodyPr vert="horz" lIns="82953" tIns="41476" rIns="82953" bIns="41476" rtlCol="0" anchor="t">
            <a:normAutofit fontScale="97500"/>
          </a:bodyPr>
          <a:lstStyle>
            <a:lvl1pPr algn="l" defTabSz="567019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272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1542" b="1" i="1" dirty="0"/>
              <a:t>SPECIFICATION</a:t>
            </a:r>
            <a:endParaRPr lang="ko-KR" altLang="en-US" sz="1542" b="1" i="1" dirty="0"/>
          </a:p>
        </p:txBody>
      </p:sp>
      <p:sp>
        <p:nvSpPr>
          <p:cNvPr id="6" name="직사각형 5"/>
          <p:cNvSpPr/>
          <p:nvPr/>
        </p:nvSpPr>
        <p:spPr>
          <a:xfrm>
            <a:off x="1" y="9195977"/>
            <a:ext cx="6857999" cy="536061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500"/>
          </a:p>
        </p:txBody>
      </p:sp>
      <p:graphicFrame>
        <p:nvGraphicFramePr>
          <p:cNvPr id="19" name="표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2768094"/>
              </p:ext>
            </p:extLst>
          </p:nvPr>
        </p:nvGraphicFramePr>
        <p:xfrm>
          <a:off x="481428" y="5145377"/>
          <a:ext cx="5868248" cy="3872226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0905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77765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89458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latin typeface="+mn-ea"/>
                          <a:ea typeface="+mn-ea"/>
                        </a:rPr>
                        <a:t>항목</a:t>
                      </a:r>
                    </a:p>
                  </a:txBody>
                  <a:tcPr marL="82953" marR="82953" marT="41476" marB="41476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latin typeface="+mn-ea"/>
                          <a:ea typeface="+mn-ea"/>
                        </a:rPr>
                        <a:t>세부내용</a:t>
                      </a:r>
                    </a:p>
                  </a:txBody>
                  <a:tcPr marL="82953" marR="82953" marT="41476" marB="41476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7894">
                <a:tc>
                  <a:txBody>
                    <a:bodyPr/>
                    <a:lstStyle/>
                    <a:p>
                      <a:pPr marL="0" marR="0" lvl="0" indent="0" algn="l" defTabSz="685800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Inputs/ </a:t>
                      </a:r>
                      <a:r>
                        <a:rPr lang="en-US" altLang="ko-K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Output</a:t>
                      </a: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   1*XLR input/ 1*XLR Link output</a:t>
                      </a:r>
                    </a:p>
                  </a:txBody>
                  <a:tcPr marL="4763" marR="4763" marT="4763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8928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Power output</a:t>
                      </a: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2*220W RMS</a:t>
                      </a:r>
                    </a:p>
                  </a:txBody>
                  <a:tcPr marL="142875" marR="9525" marT="9525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666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Power input</a:t>
                      </a: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100-240V~50/60Hz</a:t>
                      </a:r>
                    </a:p>
                  </a:txBody>
                  <a:tcPr marL="142875" marR="9525" marT="9525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1789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Features</a:t>
                      </a: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fontAlgn="base" latinLnBrk="1"/>
                      <a:r>
                        <a:rPr lang="en-US" altLang="ko-KR" sz="1100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Class D amplifier/ Switching power design/ LED power, signal, clip indicator/ DSP setup/ FIR filter design, </a:t>
                      </a:r>
                      <a:r>
                        <a:rPr lang="en-US" altLang="ko-KR" sz="1100" kern="1200" dirty="0" err="1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flatphase</a:t>
                      </a:r>
                      <a:r>
                        <a:rPr lang="en-US" altLang="ko-KR" sz="1100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 curve</a:t>
                      </a:r>
                    </a:p>
                  </a:txBody>
                  <a:tcPr marL="142875" marR="9525" marT="9525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1789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Type</a:t>
                      </a: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fontAlgn="base" latinLnBrk="1"/>
                      <a:r>
                        <a:rPr lang="en-US" altLang="ko-KR" sz="1100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2 way active vented design</a:t>
                      </a:r>
                    </a:p>
                  </a:txBody>
                  <a:tcPr marL="142875" marR="9525" marT="9525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1789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Frequency response</a:t>
                      </a: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100-20kHz</a:t>
                      </a:r>
                    </a:p>
                  </a:txBody>
                  <a:tcPr marL="142875" marR="9525" marT="9525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1789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Impedance</a:t>
                      </a: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8 ohm</a:t>
                      </a:r>
                    </a:p>
                  </a:txBody>
                  <a:tcPr marL="142875" marR="9525" marT="9525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1789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Max output SPL(1m)</a:t>
                      </a: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128dB (at max amp output)</a:t>
                      </a:r>
                    </a:p>
                  </a:txBody>
                  <a:tcPr marL="142875" marR="9525" marT="9525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1789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Driver</a:t>
                      </a: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2*4.75'' woofer,2''VC,NEO/ 6*1.75'‘ full range line array</a:t>
                      </a:r>
                    </a:p>
                  </a:txBody>
                  <a:tcPr marL="142875" marR="9525" marT="9525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1789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Directivity</a:t>
                      </a: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90°(H) X 12°(</a:t>
                      </a:r>
                      <a:r>
                        <a:rPr lang="en-US" sz="11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V,Single</a:t>
                      </a:r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 enclosure)</a:t>
                      </a:r>
                    </a:p>
                  </a:txBody>
                  <a:tcPr marL="142875" marR="9525" marT="9525" marB="0"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1789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Cabinet</a:t>
                      </a: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ABS</a:t>
                      </a:r>
                    </a:p>
                  </a:txBody>
                  <a:tcPr marL="142875" marR="9525" marT="9525" marB="0" anchor="ctr"/>
                </a:tc>
                <a:extLst>
                  <a:ext uri="{0D108BD9-81ED-4DB2-BD59-A6C34878D82A}">
                    <a16:rowId xmlns:a16="http://schemas.microsoft.com/office/drawing/2014/main" val="1060377116"/>
                  </a:ext>
                </a:extLst>
              </a:tr>
              <a:tr h="21789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Grill</a:t>
                      </a: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1.0mm steel</a:t>
                      </a:r>
                    </a:p>
                  </a:txBody>
                  <a:tcPr marL="142875" marR="9525" marT="9525" marB="0" anchor="ctr"/>
                </a:tc>
                <a:extLst>
                  <a:ext uri="{0D108BD9-81ED-4DB2-BD59-A6C34878D82A}">
                    <a16:rowId xmlns:a16="http://schemas.microsoft.com/office/drawing/2014/main" val="1100907534"/>
                  </a:ext>
                </a:extLst>
              </a:tr>
              <a:tr h="21789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Rigging and handling</a:t>
                      </a: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Inter-enclosure angles 0、4、8、10°</a:t>
                      </a:r>
                    </a:p>
                  </a:txBody>
                  <a:tcPr marL="142875" marR="9525" marT="9525" marB="0" anchor="ctr"/>
                </a:tc>
                <a:extLst>
                  <a:ext uri="{0D108BD9-81ED-4DB2-BD59-A6C34878D82A}">
                    <a16:rowId xmlns:a16="http://schemas.microsoft.com/office/drawing/2014/main" val="612349299"/>
                  </a:ext>
                </a:extLst>
              </a:tr>
              <a:tr h="21789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Size(WxDxH)</a:t>
                      </a: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185×224×324mm</a:t>
                      </a:r>
                    </a:p>
                  </a:txBody>
                  <a:tcPr marL="142875" marR="9525" marT="9525" marB="0" anchor="ctr"/>
                </a:tc>
                <a:extLst>
                  <a:ext uri="{0D108BD9-81ED-4DB2-BD59-A6C34878D82A}">
                    <a16:rowId xmlns:a16="http://schemas.microsoft.com/office/drawing/2014/main" val="529714875"/>
                  </a:ext>
                </a:extLst>
              </a:tr>
              <a:tr h="21789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Weight </a:t>
                      </a: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5.7kg</a:t>
                      </a:r>
                    </a:p>
                  </a:txBody>
                  <a:tcPr marL="142875" marR="9525" marT="9525" marB="0" anchor="ctr"/>
                </a:tc>
                <a:extLst>
                  <a:ext uri="{0D108BD9-81ED-4DB2-BD59-A6C34878D82A}">
                    <a16:rowId xmlns:a16="http://schemas.microsoft.com/office/drawing/2014/main" val="1778198997"/>
                  </a:ext>
                </a:extLst>
              </a:tr>
            </a:tbl>
          </a:graphicData>
        </a:graphic>
      </p:graphicFrame>
      <p:pic>
        <p:nvPicPr>
          <p:cNvPr id="8" name="그림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83864" y="9173970"/>
            <a:ext cx="646598" cy="536020"/>
          </a:xfrm>
          <a:prstGeom prst="rect">
            <a:avLst/>
          </a:prstGeom>
        </p:spPr>
      </p:pic>
      <p:pic>
        <p:nvPicPr>
          <p:cNvPr id="3" name="그림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2643" y="1104858"/>
            <a:ext cx="1244803" cy="228704"/>
          </a:xfrm>
          <a:prstGeom prst="rect">
            <a:avLst/>
          </a:prstGeom>
        </p:spPr>
      </p:pic>
      <p:sp>
        <p:nvSpPr>
          <p:cNvPr id="2" name="TextBox 3">
            <a:extLst>
              <a:ext uri="{FF2B5EF4-FFF2-40B4-BE49-F238E27FC236}">
                <a16:creationId xmlns:a16="http://schemas.microsoft.com/office/drawing/2014/main" id="{BABF3CD8-6BC8-FEAD-CA24-6B78D51A457F}"/>
              </a:ext>
            </a:extLst>
          </p:cNvPr>
          <p:cNvSpPr txBox="1"/>
          <p:nvPr/>
        </p:nvSpPr>
        <p:spPr>
          <a:xfrm>
            <a:off x="3519445" y="9311128"/>
            <a:ext cx="2331683" cy="4404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19913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39828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59742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79655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99569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519483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939397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359310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900"/>
              </a:lnSpc>
            </a:pPr>
            <a:r>
              <a:rPr lang="en-US" altLang="ko-KR" sz="1050" b="1" dirty="0">
                <a:solidFill>
                  <a:schemeClr val="bg1"/>
                </a:solidFill>
                <a:latin typeface="+mj-lt"/>
              </a:rPr>
              <a:t>www.voatek.com</a:t>
            </a:r>
          </a:p>
          <a:p>
            <a:pPr algn="r">
              <a:lnSpc>
                <a:spcPts val="900"/>
              </a:lnSpc>
            </a:pPr>
            <a:r>
              <a:rPr lang="en-US" altLang="ko-KR" sz="907" dirty="0">
                <a:solidFill>
                  <a:schemeClr val="bg1"/>
                </a:solidFill>
                <a:latin typeface="+mj-lt"/>
              </a:rPr>
              <a:t>e-mail : voatek@naver.com</a:t>
            </a:r>
          </a:p>
          <a:p>
            <a:pPr algn="r">
              <a:lnSpc>
                <a:spcPts val="900"/>
              </a:lnSpc>
            </a:pPr>
            <a:r>
              <a:rPr lang="en-US" altLang="ko-KR" sz="907" dirty="0">
                <a:solidFill>
                  <a:schemeClr val="bg1"/>
                </a:solidFill>
                <a:latin typeface="+mj-lt"/>
              </a:rPr>
              <a:t>Tel : 031-8011-0388</a:t>
            </a:r>
          </a:p>
        </p:txBody>
      </p:sp>
    </p:spTree>
    <p:extLst>
      <p:ext uri="{BB962C8B-B14F-4D97-AF65-F5344CB8AC3E}">
        <p14:creationId xmlns:p14="http://schemas.microsoft.com/office/powerpoint/2010/main" val="40200815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880</TotalTime>
  <Words>181</Words>
  <Application>Microsoft Office PowerPoint</Application>
  <PresentationFormat>A4 용지(210x297mm)</PresentationFormat>
  <Paragraphs>44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맑은 고딕</vt:lpstr>
      <vt:lpstr>Arial</vt:lpstr>
      <vt:lpstr>Calibri</vt:lpstr>
      <vt:lpstr>Calibri Light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노 윤섭</dc:creator>
  <cp:lastModifiedBy>민경 신</cp:lastModifiedBy>
  <cp:revision>101</cp:revision>
  <cp:lastPrinted>2020-11-13T07:15:08Z</cp:lastPrinted>
  <dcterms:created xsi:type="dcterms:W3CDTF">2020-09-29T01:50:16Z</dcterms:created>
  <dcterms:modified xsi:type="dcterms:W3CDTF">2025-06-12T02:28:48Z</dcterms:modified>
</cp:coreProperties>
</file>