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4" r:id="rId1"/>
  </p:sldMasterIdLst>
  <p:sldIdLst>
    <p:sldId id="260" r:id="rId2"/>
    <p:sldId id="261" r:id="rId3"/>
  </p:sldIdLst>
  <p:sldSz cx="6858000" cy="9906000" type="A4"/>
  <p:notesSz cx="7099300" cy="10234613"/>
  <p:defaultTextStyle>
    <a:defPPr>
      <a:defRPr lang="en-US"/>
    </a:defPPr>
    <a:lvl1pPr marL="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1pPr>
    <a:lvl2pPr marL="41991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2pPr>
    <a:lvl3pPr marL="839828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3pPr>
    <a:lvl4pPr marL="1259742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4pPr>
    <a:lvl5pPr marL="1679655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5pPr>
    <a:lvl6pPr marL="2099569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6pPr>
    <a:lvl7pPr marL="251948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7pPr>
    <a:lvl8pPr marL="2939397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8pPr>
    <a:lvl9pPr marL="335931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="" xmlns:c="http://schemas.openxmlformats.org/drawingml/2006/chart" xmlns:dgm="http://schemas.openxmlformats.org/drawingml/2006/diagram" xmlns:dsp="http://schemas.microsoft.com/office/drawing/2008/diagram"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6" y="120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212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84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957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028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245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685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652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43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690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441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471490" y="9181395"/>
            <a:ext cx="2892138" cy="5111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147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1361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</a:p>
          <a:p>
            <a:endParaRPr lang="ko-KR" altLang="en-US" sz="136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079" y="-5631"/>
            <a:ext cx="6858000" cy="9911633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3997532" y="9364769"/>
            <a:ext cx="2321469" cy="55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998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  <a:endParaRPr lang="en-US" altLang="ko-KR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  <a:p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TEL : 02-825-0300 FAX: 02-825-1141</a:t>
            </a:r>
          </a:p>
          <a:p>
            <a:endParaRPr lang="ko-KR" altLang="en-US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</p:txBody>
      </p:sp>
      <p:pic>
        <p:nvPicPr>
          <p:cNvPr id="17" name="그림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351" y="9086912"/>
            <a:ext cx="1527298" cy="23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528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377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693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SI-154L</a:t>
            </a:r>
          </a:p>
        </p:txBody>
      </p:sp>
      <p:sp>
        <p:nvSpPr>
          <p:cNvPr id="15" name="제목 1"/>
          <p:cNvSpPr txBox="1"/>
          <p:nvPr/>
        </p:nvSpPr>
        <p:spPr>
          <a:xfrm>
            <a:off x="430479" y="3782989"/>
            <a:ext cx="1440758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542" b="1" i="1"/>
              <a:t>FEATURE</a:t>
            </a:r>
            <a:endParaRPr lang="ko-KR" altLang="en-US" sz="1542" b="1" i="1"/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D9FD7723-AECF-A579-F6B1-B15C1698EF43}"/>
              </a:ext>
            </a:extLst>
          </p:cNvPr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900"/>
              </a:lnSpc>
            </a:pPr>
            <a:r>
              <a:rPr lang="en-US" altLang="ko-KR" sz="1050" b="1" dirty="0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>
          <a:xfrm>
            <a:off x="481428" y="4032604"/>
            <a:ext cx="575056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1.54mm </a:t>
            </a:r>
            <a:r>
              <a:rPr lang="ko-KR" altLang="en-US" sz="1000" dirty="0">
                <a:latin typeface="맑은 고딕"/>
              </a:rPr>
              <a:t>미세 픽셀 피치 적용으로 정밀하고 선명한 화면 구현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SMD1212 LED </a:t>
            </a:r>
            <a:r>
              <a:rPr lang="ko-KR" altLang="en-US" sz="1000" dirty="0">
                <a:latin typeface="맑은 고딕"/>
              </a:rPr>
              <a:t>패키지 적용 및 ㎡당 </a:t>
            </a:r>
            <a:r>
              <a:rPr lang="en-US" altLang="ko-KR" sz="1000" dirty="0">
                <a:latin typeface="맑은 고딕"/>
              </a:rPr>
              <a:t>422,500</a:t>
            </a:r>
            <a:r>
              <a:rPr lang="ko-KR" altLang="en-US" sz="1000" dirty="0">
                <a:latin typeface="맑은 고딕"/>
              </a:rPr>
              <a:t>픽셀의 고밀도 디스플레이 구성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 err="1">
                <a:latin typeface="맑은 고딕"/>
              </a:rPr>
              <a:t>다이캐스트</a:t>
            </a:r>
            <a:r>
              <a:rPr lang="ko-KR" altLang="en-US" sz="1000" dirty="0">
                <a:latin typeface="맑은 고딕"/>
              </a:rPr>
              <a:t> 알루미늄 캐비닛 적용으로 견고하면서도 안정적인 구조</a:t>
            </a:r>
            <a:endParaRPr lang="en-US" altLang="ko-KR" sz="1000" dirty="0">
              <a:latin typeface="맑은 고딕"/>
            </a:endParaRP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400~600cd/㎡ </a:t>
            </a:r>
            <a:r>
              <a:rPr lang="ko-KR" altLang="en-US" sz="1000" dirty="0">
                <a:latin typeface="맑은 고딕"/>
              </a:rPr>
              <a:t>밝기와 수평 </a:t>
            </a:r>
            <a:r>
              <a:rPr lang="en-US" altLang="ko-KR" sz="1000" dirty="0">
                <a:latin typeface="맑은 고딕"/>
              </a:rPr>
              <a:t>140° / </a:t>
            </a:r>
            <a:r>
              <a:rPr lang="ko-KR" altLang="en-US" sz="1000" dirty="0">
                <a:latin typeface="맑은 고딕"/>
              </a:rPr>
              <a:t>수직 </a:t>
            </a:r>
            <a:r>
              <a:rPr lang="en-US" altLang="ko-KR" sz="1000" dirty="0">
                <a:latin typeface="맑은 고딕"/>
              </a:rPr>
              <a:t>120° </a:t>
            </a:r>
            <a:r>
              <a:rPr lang="ko-KR" altLang="en-US" sz="1000" dirty="0">
                <a:latin typeface="맑은 고딕"/>
              </a:rPr>
              <a:t>의 넓은 </a:t>
            </a:r>
            <a:r>
              <a:rPr lang="ko-KR" altLang="en-US" sz="1000" dirty="0" err="1">
                <a:latin typeface="맑은 고딕"/>
              </a:rPr>
              <a:t>시야각</a:t>
            </a:r>
            <a:r>
              <a:rPr lang="ko-KR" altLang="en-US" sz="1000" dirty="0">
                <a:latin typeface="맑은 고딕"/>
              </a:rPr>
              <a:t> 지원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12~14bit </a:t>
            </a:r>
            <a:r>
              <a:rPr lang="ko-KR" altLang="en-US" sz="1000" dirty="0" err="1">
                <a:latin typeface="맑은 고딕"/>
              </a:rPr>
              <a:t>그레이스케일</a:t>
            </a:r>
            <a:r>
              <a:rPr lang="ko-KR" altLang="en-US" sz="1000" dirty="0">
                <a:latin typeface="맑은 고딕"/>
              </a:rPr>
              <a:t> 및 최대 </a:t>
            </a:r>
            <a:r>
              <a:rPr lang="en-US" altLang="ko-KR" sz="1000" dirty="0">
                <a:latin typeface="맑은 고딕"/>
              </a:rPr>
              <a:t>4.4</a:t>
            </a:r>
            <a:r>
              <a:rPr lang="ko-KR" altLang="en-US" sz="1000" dirty="0">
                <a:latin typeface="맑은 고딕"/>
              </a:rPr>
              <a:t>조 색상 표현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소프트웨어 또는 센서를 통한 </a:t>
            </a:r>
            <a:r>
              <a:rPr lang="en-US" altLang="ko-KR" sz="1000" dirty="0">
                <a:latin typeface="맑은 고딕"/>
              </a:rPr>
              <a:t>100</a:t>
            </a:r>
            <a:r>
              <a:rPr lang="ko-KR" altLang="en-US" sz="1000" dirty="0">
                <a:latin typeface="맑은 고딕"/>
              </a:rPr>
              <a:t>단계 밝기 조절 및 </a:t>
            </a:r>
            <a:r>
              <a:rPr lang="en-US" altLang="ko-KR" sz="1000" dirty="0">
                <a:latin typeface="맑은 고딕"/>
              </a:rPr>
              <a:t>3000~10000K </a:t>
            </a:r>
            <a:r>
              <a:rPr lang="ko-KR" altLang="en-US" sz="1000" dirty="0">
                <a:latin typeface="맑은 고딕"/>
              </a:rPr>
              <a:t>색온도 조절 지원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이더넷 최대 </a:t>
            </a:r>
            <a:r>
              <a:rPr lang="en-US" altLang="ko-KR" sz="1000" dirty="0">
                <a:latin typeface="맑은 고딕"/>
              </a:rPr>
              <a:t>100m, </a:t>
            </a:r>
            <a:r>
              <a:rPr lang="ko-KR" altLang="en-US" sz="1000" dirty="0">
                <a:latin typeface="맑은 고딕"/>
              </a:rPr>
              <a:t>광케이블 최대 </a:t>
            </a:r>
            <a:r>
              <a:rPr lang="en-US" altLang="ko-KR" sz="1000" dirty="0">
                <a:latin typeface="맑은 고딕"/>
              </a:rPr>
              <a:t>20km </a:t>
            </a:r>
            <a:r>
              <a:rPr lang="ko-KR" altLang="en-US" sz="1000" dirty="0">
                <a:latin typeface="맑은 고딕"/>
              </a:rPr>
              <a:t>제어 거리 지원 </a:t>
            </a: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/>
          <a:srcRect t="9750" r="3890" b="4880"/>
          <a:stretch>
            <a:fillRect/>
          </a:stretch>
        </p:blipFill>
        <p:spPr>
          <a:xfrm>
            <a:off x="959706" y="1709337"/>
            <a:ext cx="2135546" cy="1786772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3184368" y="1754216"/>
            <a:ext cx="2318901" cy="1751338"/>
          </a:xfrm>
          <a:prstGeom prst="rect">
            <a:avLst/>
          </a:prstGeom>
        </p:spPr>
      </p:pic>
      <p:sp>
        <p:nvSpPr>
          <p:cNvPr id="35" name="제목 1"/>
          <p:cNvSpPr txBox="1"/>
          <p:nvPr/>
        </p:nvSpPr>
        <p:spPr>
          <a:xfrm>
            <a:off x="430481" y="5304902"/>
            <a:ext cx="2189430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 dirty="0">
                <a:latin typeface="Calibri Light"/>
                <a:cs typeface="Calibri Light"/>
              </a:rPr>
              <a:t>SPECIFICATION</a:t>
            </a:r>
            <a:r>
              <a:rPr lang="ko-KR" altLang="en-US" sz="1542" b="1" i="1" dirty="0">
                <a:latin typeface="Calibri Light"/>
                <a:cs typeface="Calibri Light"/>
              </a:rPr>
              <a:t> </a:t>
            </a:r>
            <a:r>
              <a:rPr lang="en-US" altLang="ko-KR" sz="1542" b="1" i="1" dirty="0">
                <a:latin typeface="Calibri Light"/>
                <a:cs typeface="Calibri Light"/>
              </a:rPr>
              <a:t>(Module)</a:t>
            </a:r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3769403"/>
              </p:ext>
            </p:extLst>
          </p:nvPr>
        </p:nvGraphicFramePr>
        <p:xfrm>
          <a:off x="481428" y="5627940"/>
          <a:ext cx="5862491" cy="340684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70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2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9713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맑은 고딕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>
                          <a:latin typeface="맑은 고딕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픽셀 피치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 1.54mm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픽셀 구성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SMD1212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픽셀 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밀도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422500pixels/㎡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모듈 크기 (L×H)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208 × 104 pixel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해상도 (L×H)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320 × 160 ×17 mm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캐비닛당 모듈 수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(L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×H)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3 × 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해상도 (L×H)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416 × 312 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pixel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크기 (L×H×D)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640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×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480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×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62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mm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재질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다이캐스트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알루미늄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무게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≈6.5kg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7" name="그림 6">
            <a:extLst>
              <a:ext uri="{FF2B5EF4-FFF2-40B4-BE49-F238E27FC236}">
                <a16:creationId xmlns:a16="http://schemas.microsoft.com/office/drawing/2014/main" id="{9EEB9E47-340B-4C6F-899C-51D56296B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081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SI-154L</a:t>
            </a:r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/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ts val="900"/>
              </a:lnSpc>
              <a:defRPr/>
            </a:pPr>
            <a:r>
              <a:rPr lang="en-US" altLang="ko-KR" sz="1050" b="1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sp>
        <p:nvSpPr>
          <p:cNvPr id="43" name="제목 1"/>
          <p:cNvSpPr txBox="1"/>
          <p:nvPr/>
        </p:nvSpPr>
        <p:spPr>
          <a:xfrm>
            <a:off x="430481" y="1702728"/>
            <a:ext cx="2683651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>
                <a:latin typeface="Calibri Light"/>
                <a:cs typeface="Calibri Light"/>
              </a:rPr>
              <a:t>SPECIFICATION (Electricity)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7663F8C-DFDA-BC94-3115-6676DD255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B818DC2A-B926-52F7-9404-CF714F349E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6314626"/>
              </p:ext>
            </p:extLst>
          </p:nvPr>
        </p:nvGraphicFramePr>
        <p:xfrm>
          <a:off x="497755" y="2059422"/>
          <a:ext cx="5862491" cy="678946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71465">
                  <a:extLst>
                    <a:ext uri="{9D8B030D-6E8A-4147-A177-3AD203B41FA5}">
                      <a16:colId xmlns:a16="http://schemas.microsoft.com/office/drawing/2014/main" val="121837902"/>
                    </a:ext>
                  </a:extLst>
                </a:gridCol>
                <a:gridCol w="3691026">
                  <a:extLst>
                    <a:ext uri="{9D8B030D-6E8A-4147-A177-3AD203B41FA5}">
                      <a16:colId xmlns:a16="http://schemas.microsoft.com/office/drawing/2014/main" val="159177425"/>
                    </a:ext>
                  </a:extLst>
                </a:gridCol>
              </a:tblGrid>
              <a:tr h="251067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413436647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밝기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400-600cd/㎡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5338027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시야각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수평 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140° × 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수직 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120°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96340567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최적 시청 거리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≥1.8m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85799015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그레이스케일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12-14bits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97806708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표현 색상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4.4조 색상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07580186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밝기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조절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소프트웨어 100단계 </a:t>
                      </a:r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센서 자동 조절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04357832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동작 전원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AC 220-240V, 47-63Hz 전환 가능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76103997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전원 공급장치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SIQI HT-200-4.5V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18176083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최대 소비전력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300W/㎡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4625198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평균 소비전력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100W/㎡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12080901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리시빙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카드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Novar 7508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2734487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프레임 주파수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≥60Hz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365798847"/>
                  </a:ext>
                </a:extLst>
              </a:tr>
              <a:tr h="261719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화면 </a:t>
                      </a: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주사율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≤7680Hz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85175674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제어 거리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100M(이더넷 케이블) / 20KM(광케이블)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02511700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지원 VGA 모드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800×600, 1024×768,1280×1024, 1600×1200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2198314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색온도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ko-KR" altLang="ko-KR" sz="1000" dirty="0">
                          <a:latin typeface="+mn-ea"/>
                          <a:ea typeface="+mn-ea"/>
                        </a:rPr>
                        <a:t>3000-10000 조절 가능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82684466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밝기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보정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dirty="0" err="1"/>
                        <a:t>픽셀·모듈·캐비닛</a:t>
                      </a:r>
                      <a:r>
                        <a:rPr lang="ko-KR" altLang="ko-KR" sz="1000" dirty="0"/>
                        <a:t> 단위 보정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28682503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동작 온도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-20~+50 ºC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11187043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보관 온도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-40~+60 ºC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0440530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동작 습도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10-90% RH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62267703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수명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100,000 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시간</a:t>
                      </a:r>
                      <a:endParaRPr lang="en-US" altLang="ko-KR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89430051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MTBF (평균 </a:t>
                      </a: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무고장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시간)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5,000 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시간</a:t>
                      </a:r>
                      <a:endParaRPr lang="en-US" altLang="ko-KR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35118161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연속 동작 시간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≥72 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시간</a:t>
                      </a:r>
                      <a:endParaRPr lang="en-US" altLang="ko-KR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18000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보호등급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IP30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63229817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픽셀 불량률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≤0.01%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87997964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AS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방식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전면 및 후면 유지보수</a:t>
                      </a:r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방식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8681481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4451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375</Words>
  <Application>Microsoft Office PowerPoint</Application>
  <PresentationFormat>A4 용지(210x297mm)</PresentationFormat>
  <Paragraphs>98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ella Shin</dc:creator>
  <cp:lastModifiedBy>다인 송</cp:lastModifiedBy>
  <cp:revision>120</cp:revision>
  <dcterms:created xsi:type="dcterms:W3CDTF">2020-09-29T01:50:16Z</dcterms:created>
  <dcterms:modified xsi:type="dcterms:W3CDTF">2026-10-19T02:28:26Z</dcterms:modified>
  <cp:version/>
</cp:coreProperties>
</file>